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256" r:id="rId2"/>
    <p:sldId id="304" r:id="rId3"/>
    <p:sldId id="288" r:id="rId4"/>
    <p:sldId id="301" r:id="rId5"/>
    <p:sldId id="289" r:id="rId6"/>
    <p:sldId id="257" r:id="rId7"/>
    <p:sldId id="258" r:id="rId8"/>
    <p:sldId id="259" r:id="rId9"/>
    <p:sldId id="260" r:id="rId10"/>
    <p:sldId id="286" r:id="rId11"/>
    <p:sldId id="287" r:id="rId12"/>
    <p:sldId id="261" r:id="rId13"/>
    <p:sldId id="302" r:id="rId14"/>
    <p:sldId id="264" r:id="rId15"/>
    <p:sldId id="284" r:id="rId16"/>
    <p:sldId id="265" r:id="rId17"/>
    <p:sldId id="282" r:id="rId18"/>
    <p:sldId id="266" r:id="rId19"/>
    <p:sldId id="267" r:id="rId20"/>
    <p:sldId id="299" r:id="rId21"/>
    <p:sldId id="268" r:id="rId22"/>
    <p:sldId id="297" r:id="rId23"/>
    <p:sldId id="270" r:id="rId24"/>
    <p:sldId id="271" r:id="rId25"/>
    <p:sldId id="308" r:id="rId26"/>
    <p:sldId id="272" r:id="rId27"/>
    <p:sldId id="305" r:id="rId28"/>
    <p:sldId id="291" r:id="rId29"/>
    <p:sldId id="290" r:id="rId30"/>
    <p:sldId id="283" r:id="rId31"/>
    <p:sldId id="285" r:id="rId32"/>
    <p:sldId id="292" r:id="rId33"/>
    <p:sldId id="293" r:id="rId34"/>
    <p:sldId id="294" r:id="rId35"/>
    <p:sldId id="306" r:id="rId36"/>
    <p:sldId id="295" r:id="rId37"/>
    <p:sldId id="296" r:id="rId38"/>
    <p:sldId id="269" r:id="rId39"/>
    <p:sldId id="273" r:id="rId40"/>
    <p:sldId id="274" r:id="rId41"/>
    <p:sldId id="275" r:id="rId42"/>
    <p:sldId id="278" r:id="rId43"/>
    <p:sldId id="281" r:id="rId44"/>
    <p:sldId id="277" r:id="rId45"/>
    <p:sldId id="276" r:id="rId46"/>
    <p:sldId id="279" r:id="rId47"/>
    <p:sldId id="280" r:id="rId48"/>
    <p:sldId id="303" r:id="rId49"/>
    <p:sldId id="307" r:id="rId50"/>
    <p:sldId id="300" r:id="rId51"/>
  </p:sldIdLst>
  <p:sldSz cx="9144000" cy="6858000" type="screen4x3"/>
  <p:notesSz cx="6881813" cy="100028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851" autoAdjust="0"/>
  </p:normalViewPr>
  <p:slideViewPr>
    <p:cSldViewPr>
      <p:cViewPr varScale="1">
        <p:scale>
          <a:sx n="76" d="100"/>
          <a:sy n="76" d="100"/>
        </p:scale>
        <p:origin x="-96" y="-174"/>
      </p:cViewPr>
      <p:guideLst>
        <p:guide orient="horz" pos="2160"/>
        <p:guide pos="2880"/>
      </p:guideLst>
    </p:cSldViewPr>
  </p:slideViewPr>
  <p:notesTextViewPr>
    <p:cViewPr>
      <p:scale>
        <a:sx n="1" d="1"/>
        <a:sy n="1" d="1"/>
      </p:scale>
      <p:origin x="0" y="0"/>
    </p:cViewPr>
  </p:notesTextViewPr>
  <p:notesViewPr>
    <p:cSldViewPr>
      <p:cViewPr varScale="1">
        <p:scale>
          <a:sx n="78" d="100"/>
          <a:sy n="78" d="100"/>
        </p:scale>
        <p:origin x="-3900" y="-96"/>
      </p:cViewPr>
      <p:guideLst>
        <p:guide orient="horz" pos="3150"/>
        <p:guide pos="2167"/>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913" cy="500063"/>
          </a:xfrm>
          <a:prstGeom prst="rect">
            <a:avLst/>
          </a:prstGeom>
        </p:spPr>
        <p:txBody>
          <a:bodyPr vert="horz" lIns="96478" tIns="48239" rIns="96478" bIns="48239" rtlCol="0"/>
          <a:lstStyle>
            <a:lvl1pPr algn="l" fontAlgn="auto">
              <a:spcBef>
                <a:spcPts val="0"/>
              </a:spcBef>
              <a:spcAft>
                <a:spcPts val="0"/>
              </a:spcAft>
              <a:defRPr sz="1300">
                <a:latin typeface="+mn-lt"/>
              </a:defRPr>
            </a:lvl1pPr>
          </a:lstStyle>
          <a:p>
            <a:pPr>
              <a:defRPr/>
            </a:pPr>
            <a:endParaRPr lang="en-IE"/>
          </a:p>
        </p:txBody>
      </p:sp>
      <p:sp>
        <p:nvSpPr>
          <p:cNvPr id="3" name="Date Placeholder 2"/>
          <p:cNvSpPr>
            <a:spLocks noGrp="1"/>
          </p:cNvSpPr>
          <p:nvPr>
            <p:ph type="dt" idx="1"/>
          </p:nvPr>
        </p:nvSpPr>
        <p:spPr>
          <a:xfrm>
            <a:off x="3897313" y="0"/>
            <a:ext cx="2982912" cy="500063"/>
          </a:xfrm>
          <a:prstGeom prst="rect">
            <a:avLst/>
          </a:prstGeom>
        </p:spPr>
        <p:txBody>
          <a:bodyPr vert="horz" lIns="96478" tIns="48239" rIns="96478" bIns="48239" rtlCol="0"/>
          <a:lstStyle>
            <a:lvl1pPr algn="r" fontAlgn="auto">
              <a:spcBef>
                <a:spcPts val="0"/>
              </a:spcBef>
              <a:spcAft>
                <a:spcPts val="0"/>
              </a:spcAft>
              <a:defRPr sz="1300">
                <a:latin typeface="+mn-lt"/>
              </a:defRPr>
            </a:lvl1pPr>
          </a:lstStyle>
          <a:p>
            <a:pPr>
              <a:defRPr/>
            </a:pPr>
            <a:fld id="{A13DE0B3-169E-419B-96CB-F52DFEABBE3C}" type="datetimeFigureOut">
              <a:rPr lang="en-IE"/>
              <a:pPr>
                <a:defRPr/>
              </a:pPr>
              <a:t>21/01/2015</a:t>
            </a:fld>
            <a:endParaRPr lang="en-IE"/>
          </a:p>
        </p:txBody>
      </p:sp>
      <p:sp>
        <p:nvSpPr>
          <p:cNvPr id="4" name="Slide Image Placeholder 3"/>
          <p:cNvSpPr>
            <a:spLocks noGrp="1" noRot="1" noChangeAspect="1"/>
          </p:cNvSpPr>
          <p:nvPr>
            <p:ph type="sldImg" idx="2"/>
          </p:nvPr>
        </p:nvSpPr>
        <p:spPr>
          <a:xfrm>
            <a:off x="942975" y="750888"/>
            <a:ext cx="4997450" cy="3749675"/>
          </a:xfrm>
          <a:prstGeom prst="rect">
            <a:avLst/>
          </a:prstGeom>
          <a:noFill/>
          <a:ln w="12700">
            <a:solidFill>
              <a:prstClr val="black"/>
            </a:solidFill>
          </a:ln>
        </p:spPr>
        <p:txBody>
          <a:bodyPr vert="horz" lIns="96478" tIns="48239" rIns="96478" bIns="48239" rtlCol="0" anchor="ctr"/>
          <a:lstStyle/>
          <a:p>
            <a:pPr lvl="0"/>
            <a:endParaRPr lang="en-IE" noProof="0"/>
          </a:p>
        </p:txBody>
      </p:sp>
      <p:sp>
        <p:nvSpPr>
          <p:cNvPr id="5" name="Notes Placeholder 4"/>
          <p:cNvSpPr>
            <a:spLocks noGrp="1"/>
          </p:cNvSpPr>
          <p:nvPr>
            <p:ph type="body" sz="quarter" idx="3"/>
          </p:nvPr>
        </p:nvSpPr>
        <p:spPr>
          <a:xfrm>
            <a:off x="688975" y="4751388"/>
            <a:ext cx="5505450" cy="4500562"/>
          </a:xfrm>
          <a:prstGeom prst="rect">
            <a:avLst/>
          </a:prstGeom>
        </p:spPr>
        <p:txBody>
          <a:bodyPr vert="horz" lIns="96478" tIns="48239" rIns="96478" bIns="48239"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IE" noProof="0"/>
          </a:p>
        </p:txBody>
      </p:sp>
      <p:sp>
        <p:nvSpPr>
          <p:cNvPr id="6" name="Footer Placeholder 5"/>
          <p:cNvSpPr>
            <a:spLocks noGrp="1"/>
          </p:cNvSpPr>
          <p:nvPr>
            <p:ph type="ftr" sz="quarter" idx="4"/>
          </p:nvPr>
        </p:nvSpPr>
        <p:spPr>
          <a:xfrm>
            <a:off x="0" y="9501188"/>
            <a:ext cx="2982913" cy="500062"/>
          </a:xfrm>
          <a:prstGeom prst="rect">
            <a:avLst/>
          </a:prstGeom>
        </p:spPr>
        <p:txBody>
          <a:bodyPr vert="horz" lIns="96478" tIns="48239" rIns="96478" bIns="48239" rtlCol="0" anchor="b"/>
          <a:lstStyle>
            <a:lvl1pPr algn="l" fontAlgn="auto">
              <a:spcBef>
                <a:spcPts val="0"/>
              </a:spcBef>
              <a:spcAft>
                <a:spcPts val="0"/>
              </a:spcAft>
              <a:defRPr sz="1300">
                <a:latin typeface="+mn-lt"/>
              </a:defRPr>
            </a:lvl1pPr>
          </a:lstStyle>
          <a:p>
            <a:pPr>
              <a:defRPr/>
            </a:pPr>
            <a:endParaRPr lang="en-IE"/>
          </a:p>
        </p:txBody>
      </p:sp>
      <p:sp>
        <p:nvSpPr>
          <p:cNvPr id="7" name="Slide Number Placeholder 6"/>
          <p:cNvSpPr>
            <a:spLocks noGrp="1"/>
          </p:cNvSpPr>
          <p:nvPr>
            <p:ph type="sldNum" sz="quarter" idx="5"/>
          </p:nvPr>
        </p:nvSpPr>
        <p:spPr>
          <a:xfrm>
            <a:off x="3897313" y="9501188"/>
            <a:ext cx="2982912" cy="500062"/>
          </a:xfrm>
          <a:prstGeom prst="rect">
            <a:avLst/>
          </a:prstGeom>
        </p:spPr>
        <p:txBody>
          <a:bodyPr vert="horz" lIns="96478" tIns="48239" rIns="96478" bIns="48239" rtlCol="0" anchor="b"/>
          <a:lstStyle>
            <a:lvl1pPr algn="r" fontAlgn="auto">
              <a:spcBef>
                <a:spcPts val="0"/>
              </a:spcBef>
              <a:spcAft>
                <a:spcPts val="0"/>
              </a:spcAft>
              <a:defRPr sz="1300">
                <a:latin typeface="+mn-lt"/>
              </a:defRPr>
            </a:lvl1pPr>
          </a:lstStyle>
          <a:p>
            <a:pPr>
              <a:defRPr/>
            </a:pPr>
            <a:fld id="{8D216CA5-53B6-48E3-8B10-7A50A0DF8BB0}" type="slidenum">
              <a:rPr lang="en-IE"/>
              <a:pPr>
                <a:defRPr/>
              </a:pPr>
              <a:t>‹#›</a:t>
            </a:fld>
            <a:endParaRPr lang="en-IE"/>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orporateeurope.org/trade/2013/09/european-commission-preparing-eu-us-trade-talks-119-meetings-industry-lobbyists"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www.washingtonpost.com/wp-srv/special/business/trade-advisory-committees/index.html"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p:cNvSpPr>
            <a:spLocks noGrp="1" noRot="1" noChangeAspect="1"/>
          </p:cNvSpPr>
          <p:nvPr>
            <p:ph type="sldImg"/>
          </p:nvPr>
        </p:nvSpPr>
        <p:spPr bwMode="auto">
          <a:noFill/>
          <a:ln>
            <a:solidFill>
              <a:srgbClr val="000000"/>
            </a:solidFill>
            <a:miter lim="800000"/>
            <a:headEnd/>
            <a:tailEnd/>
          </a:ln>
        </p:spPr>
      </p:sp>
      <p:sp>
        <p:nvSpPr>
          <p:cNvPr id="1536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1536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6996D9-A55F-4C11-BD95-300446624531}" type="slidenum">
              <a:rPr lang="en-IE"/>
              <a:pPr fontAlgn="base">
                <a:spcBef>
                  <a:spcPct val="0"/>
                </a:spcBef>
                <a:spcAft>
                  <a:spcPct val="0"/>
                </a:spcAft>
                <a:defRPr/>
              </a:pPr>
              <a:t>1</a:t>
            </a:fld>
            <a:endParaRPr lang="en-I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sz="1300" smtClean="0"/>
              <a:t>Maquiladora</a:t>
            </a:r>
            <a:endParaRPr lang="en-IE" smtClean="0"/>
          </a:p>
        </p:txBody>
      </p:sp>
      <p:sp>
        <p:nvSpPr>
          <p:cNvPr id="6349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A0B2E62-3922-4E05-B687-A6F2FEB69229}" type="slidenum">
              <a:rPr lang="en-IE"/>
              <a:pPr fontAlgn="base">
                <a:spcBef>
                  <a:spcPct val="0"/>
                </a:spcBef>
                <a:spcAft>
                  <a:spcPct val="0"/>
                </a:spcAft>
                <a:defRPr/>
              </a:pPr>
              <a:t>40</a:t>
            </a:fld>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655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5E1AAD-B76B-4A0D-830D-2D745C070863}" type="slidenum">
              <a:rPr lang="en-IE"/>
              <a:pPr fontAlgn="base">
                <a:spcBef>
                  <a:spcPct val="0"/>
                </a:spcBef>
                <a:spcAft>
                  <a:spcPct val="0"/>
                </a:spcAft>
                <a:defRPr/>
              </a:pPr>
              <a:t>41</a:t>
            </a:fld>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smtClean="0"/>
              <a:t>The position of the Irish government. Ireland lost its veto on these matters with the ratification of the Lisbon Treaty. Therefore we need a strong  Irish position to protect Ireland’s interest. Unfortunately the government seem content to sleepwalk us into another bad deal. That Minister Richard Bruton joined 13 of his EU counterparts in signing a letter to Commission President, Jean-Claude Juncker, supporting the inclusion of an Investor State Dispute Settlement (ISDS) mechanism is worrying. That he did so without any recourse to the Irish people is downright scandalous.</a:t>
            </a:r>
          </a:p>
        </p:txBody>
      </p:sp>
      <p:sp>
        <p:nvSpPr>
          <p:cNvPr id="716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AB4BB27-5AFC-45F8-B74A-C16D3C907B3F}" type="slidenum">
              <a:rPr lang="en-IE"/>
              <a:pPr fontAlgn="base">
                <a:spcBef>
                  <a:spcPct val="0"/>
                </a:spcBef>
                <a:spcAft>
                  <a:spcPct val="0"/>
                </a:spcAft>
                <a:defRPr/>
              </a:pPr>
              <a:t>46</a:t>
            </a:fld>
            <a:endParaRPr lang="en-I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sz="1300" smtClean="0"/>
              <a:t>In Brussels </a:t>
            </a:r>
            <a:r>
              <a:rPr lang="en-US" sz="1300" smtClean="0">
                <a:hlinkClick r:id="rId3"/>
              </a:rPr>
              <a:t>over 93% of preparatory meetings were with business groups</a:t>
            </a:r>
            <a:r>
              <a:rPr lang="en-US" sz="1300" smtClean="0"/>
              <a:t> according to documents garnered from a freedom of information request by Corporate Europe Observatory, while in Washington, the trade advisory system is dominated by industry pressure groups, accounting for 85% of seats. </a:t>
            </a:r>
            <a:r>
              <a:rPr lang="en-US" sz="1300" u="sng" smtClean="0">
                <a:hlinkClick r:id="rId3"/>
              </a:rPr>
              <a:t>http://corporateeurope.org/trade/2013/09/european-commission-preparing-eu-us-trade-talks-119-meetings-industry-lobbyists</a:t>
            </a:r>
            <a:endParaRPr lang="en-IE" sz="1300" smtClean="0"/>
          </a:p>
          <a:p>
            <a:pPr eaLnBrk="1" hangingPunct="1">
              <a:spcBef>
                <a:spcPct val="0"/>
              </a:spcBef>
            </a:pPr>
            <a:r>
              <a:rPr lang="en-IE" sz="1300" smtClean="0"/>
              <a:t> </a:t>
            </a:r>
          </a:p>
          <a:p>
            <a:pPr eaLnBrk="1" hangingPunct="1">
              <a:spcBef>
                <a:spcPct val="0"/>
              </a:spcBef>
            </a:pPr>
            <a:r>
              <a:rPr lang="en-US" sz="1300" u="sng" smtClean="0">
                <a:hlinkClick r:id="rId4"/>
              </a:rPr>
              <a:t>http://www.washingtonpost.com/wp-srv/special/business/trade-advisory-committees/index.html</a:t>
            </a:r>
            <a:endParaRPr lang="en-IE" sz="1300" smtClean="0"/>
          </a:p>
          <a:p>
            <a:pPr eaLnBrk="1" hangingPunct="1">
              <a:spcBef>
                <a:spcPct val="0"/>
              </a:spcBef>
            </a:pPr>
            <a:r>
              <a:rPr lang="en-IE" sz="1300" smtClean="0"/>
              <a:t> </a:t>
            </a:r>
          </a:p>
          <a:p>
            <a:pPr eaLnBrk="1" hangingPunct="1">
              <a:spcBef>
                <a:spcPct val="0"/>
              </a:spcBef>
            </a:pPr>
            <a:endParaRPr lang="en-IE" smtClean="0"/>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6541A8A-5DEA-4F97-AF37-63C98F6A9C56}" type="slidenum">
              <a:rPr lang="en-IE"/>
              <a:pPr fontAlgn="base">
                <a:spcBef>
                  <a:spcPct val="0"/>
                </a:spcBef>
                <a:spcAft>
                  <a:spcPct val="0"/>
                </a:spcAft>
                <a:defRPr/>
              </a:pPr>
              <a:t>9</a:t>
            </a:fld>
            <a:endParaRPr lang="en-I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b="1" smtClean="0"/>
              <a:t>Further actions put forth by the Commission to enhance transparency in the TTIP negotiations include: The Commission will, within two weeks of each meeting, publish on its website the dates, locations, names of the organisations and self-employed individuals met and the topics of discussion at its bilateral meetings.</a:t>
            </a:r>
          </a:p>
          <a:p>
            <a:pPr eaLnBrk="1" hangingPunct="1">
              <a:spcBef>
                <a:spcPct val="0"/>
              </a:spcBef>
            </a:pPr>
            <a:endParaRPr lang="en-IE" b="1" smtClean="0"/>
          </a:p>
          <a:p>
            <a:pPr eaLnBrk="1" hangingPunct="1">
              <a:spcBef>
                <a:spcPct val="0"/>
              </a:spcBef>
            </a:pPr>
            <a:endParaRPr lang="en-IE" b="1" smtClean="0"/>
          </a:p>
          <a:p>
            <a:pPr eaLnBrk="1" hangingPunct="1">
              <a:spcBef>
                <a:spcPct val="0"/>
              </a:spcBef>
            </a:pPr>
            <a:r>
              <a:rPr lang="en-IE" b="1" smtClean="0"/>
              <a:t>making public more EU negotiating texts that the Commission already shares with Member States and Parliament;</a:t>
            </a:r>
          </a:p>
          <a:p>
            <a:pPr eaLnBrk="1" hangingPunct="1">
              <a:spcBef>
                <a:spcPct val="0"/>
              </a:spcBef>
            </a:pPr>
            <a:endParaRPr lang="en-IE" b="1" smtClean="0"/>
          </a:p>
          <a:p>
            <a:pPr eaLnBrk="1" hangingPunct="1">
              <a:spcBef>
                <a:spcPct val="0"/>
              </a:spcBef>
            </a:pPr>
            <a:r>
              <a:rPr lang="en-IE" b="1" smtClean="0"/>
              <a:t>classifying less TTIP negotiating documents as "EU restricted", making them more easily accessible to MEPs outside the reading room;</a:t>
            </a:r>
          </a:p>
          <a:p>
            <a:pPr eaLnBrk="1" hangingPunct="1">
              <a:spcBef>
                <a:spcPct val="0"/>
              </a:spcBef>
            </a:pPr>
            <a:endParaRPr lang="en-IE" b="1" smtClean="0"/>
          </a:p>
          <a:p>
            <a:pPr eaLnBrk="1" hangingPunct="1">
              <a:spcBef>
                <a:spcPct val="0"/>
              </a:spcBef>
            </a:pPr>
            <a:r>
              <a:rPr lang="en-IE" b="1" smtClean="0"/>
              <a:t>publishing and updating on a regular basis a public list of TTIP documents shared with the European Parliament and the Council.</a:t>
            </a:r>
          </a:p>
          <a:p>
            <a:pPr eaLnBrk="1" hangingPunct="1">
              <a:spcBef>
                <a:spcPct val="0"/>
              </a:spcBef>
            </a:pPr>
            <a:endParaRPr lang="en-IE" b="1" smtClean="0"/>
          </a:p>
          <a:p>
            <a:pPr eaLnBrk="1" hangingPunct="1">
              <a:spcBef>
                <a:spcPct val="0"/>
              </a:spcBef>
            </a:pPr>
            <a:endParaRPr lang="en-IE" smtClean="0"/>
          </a:p>
        </p:txBody>
      </p:sp>
      <p:sp>
        <p:nvSpPr>
          <p:cNvPr id="28675"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3E70EC-25E6-40F7-A5EF-0576AE4ED38F}" type="slidenum">
              <a:rPr lang="en-IE"/>
              <a:pPr fontAlgn="base">
                <a:spcBef>
                  <a:spcPct val="0"/>
                </a:spcBef>
                <a:spcAft>
                  <a:spcPct val="0"/>
                </a:spcAft>
                <a:defRPr/>
              </a:pPr>
              <a:t>12</a:t>
            </a:fld>
            <a:endParaRPr lang="en-I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smtClean="0"/>
              <a:t>Fracking is a technique designed to recover gas and oil from shale rock. It can cause serious environmental pollution and damage fish stocks and livestock. It poses a very real risk to the success of our farming industry, and to the health and safety of rural communities, as well as undermining our tourism industry. Through the ISDS mechanism, if contained within TTIP, the Irish government can be sued for millions of Euros for implementing any protections or bans on fracking. A moratorium on fracking is currently in place in Ireland until the completion of a scientific survey by the Environmental Protection Agency. A similar moratorium was put in place in the province of Quebec in Canada in 2012 to allow time for a similar survey to be carried out; as a result of ISDS enshrined in NAFTA, Canada is being sued for Cdn$250</a:t>
            </a:r>
          </a:p>
          <a:p>
            <a:pPr eaLnBrk="1" hangingPunct="1">
              <a:spcBef>
                <a:spcPct val="0"/>
              </a:spcBef>
            </a:pPr>
            <a:r>
              <a:rPr lang="en-IE" smtClean="0"/>
              <a:t>million for potential profit loss.</a:t>
            </a:r>
          </a:p>
        </p:txBody>
      </p:sp>
      <p:sp>
        <p:nvSpPr>
          <p:cNvPr id="3584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5F0A34-377E-4600-BFE3-D03CD22FA369}" type="slidenum">
              <a:rPr lang="en-IE"/>
              <a:pPr fontAlgn="base">
                <a:spcBef>
                  <a:spcPct val="0"/>
                </a:spcBef>
                <a:spcAft>
                  <a:spcPct val="0"/>
                </a:spcAft>
                <a:defRPr/>
              </a:pPr>
              <a:t>18</a:t>
            </a:fld>
            <a:endParaRPr lang="en-I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smtClean="0"/>
              <a:t>Ireland’s agriculture relies heavily on export- 90% of net beef output is exported according to Teagasc while 85% of dairy is exported. While we would welcome measures</a:t>
            </a:r>
          </a:p>
          <a:p>
            <a:pPr eaLnBrk="1" hangingPunct="1">
              <a:spcBef>
                <a:spcPct val="0"/>
              </a:spcBef>
            </a:pPr>
            <a:r>
              <a:rPr lang="en-IE" smtClean="0"/>
              <a:t>to propel Ireland’s agricultural exports, Irish farmers will be going into direct competition with US farmers following TTIP ratification</a:t>
            </a:r>
          </a:p>
        </p:txBody>
      </p:sp>
      <p:sp>
        <p:nvSpPr>
          <p:cNvPr id="3993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E28B472-AA3D-4179-B990-34CBCE844F75}" type="slidenum">
              <a:rPr lang="en-IE"/>
              <a:pPr fontAlgn="base">
                <a:spcBef>
                  <a:spcPct val="0"/>
                </a:spcBef>
                <a:spcAft>
                  <a:spcPct val="0"/>
                </a:spcAft>
                <a:defRPr/>
              </a:pPr>
              <a:t>21</a:t>
            </a:fld>
            <a:endParaRPr lang="en-I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IE" smtClean="0"/>
              <a:t>Around 70% of all processed foods sold in US supermarkets contain genetically modified ingredients. By contrast, very little GM food is on sale in European supermarkets, and any food that does contain GM ingredients must be clearly labelled as such.</a:t>
            </a:r>
          </a:p>
        </p:txBody>
      </p:sp>
      <p:sp>
        <p:nvSpPr>
          <p:cNvPr id="4301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43591AB-3545-41FE-8C61-397E6E5354C0}" type="slidenum">
              <a:rPr lang="en-IE"/>
              <a:pPr fontAlgn="base">
                <a:spcBef>
                  <a:spcPct val="0"/>
                </a:spcBef>
                <a:spcAft>
                  <a:spcPct val="0"/>
                </a:spcAft>
                <a:defRPr/>
              </a:pPr>
              <a:t>23</a:t>
            </a:fld>
            <a:endParaRPr lang="en-I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522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464087C-5938-48C3-A5DF-E316F6340DE3}" type="slidenum">
              <a:rPr lang="en-IE"/>
              <a:pPr fontAlgn="base">
                <a:spcBef>
                  <a:spcPct val="0"/>
                </a:spcBef>
                <a:spcAft>
                  <a:spcPct val="0"/>
                </a:spcAft>
                <a:defRPr/>
              </a:pPr>
              <a:t>32</a:t>
            </a:fld>
            <a:endParaRPr lang="en-I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IE" smtClean="0"/>
          </a:p>
        </p:txBody>
      </p:sp>
      <p:sp>
        <p:nvSpPr>
          <p:cNvPr id="58371"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CCDC13-11CB-4FC3-B22C-72875EF28805}" type="slidenum">
              <a:rPr lang="en-IE"/>
              <a:pPr fontAlgn="base">
                <a:spcBef>
                  <a:spcPct val="0"/>
                </a:spcBef>
                <a:spcAft>
                  <a:spcPct val="0"/>
                </a:spcAft>
                <a:defRPr/>
              </a:pPr>
              <a:t>37</a:t>
            </a:fld>
            <a:endParaRPr lang="en-I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bwMode="auto">
          <a:noFill/>
        </p:spPr>
        <p:txBody>
          <a:bodyPr wrap="square" numCol="1" anchor="t" anchorCtr="0" compatLnSpc="1">
            <a:prstTxWarp prst="textNoShape">
              <a:avLst/>
            </a:prstTxWarp>
          </a:bodyPr>
          <a:lstStyle/>
          <a:p>
            <a:pPr defTabSz="963613" eaLnBrk="1" hangingPunct="1">
              <a:spcBef>
                <a:spcPct val="0"/>
              </a:spcBef>
            </a:pPr>
            <a:r>
              <a:rPr lang="en-US" smtClean="0"/>
              <a:t>– just one example cited in a report for the European Commission on measures that represent an “impediment” to EU-US trade.</a:t>
            </a:r>
          </a:p>
          <a:p>
            <a:pPr defTabSz="963613" eaLnBrk="1" hangingPunct="1">
              <a:spcBef>
                <a:spcPct val="0"/>
              </a:spcBef>
            </a:pPr>
            <a:endParaRPr lang="en-US" smtClean="0"/>
          </a:p>
          <a:p>
            <a:pPr defTabSz="963613" eaLnBrk="1" hangingPunct="1">
              <a:spcBef>
                <a:spcPct val="0"/>
              </a:spcBef>
            </a:pPr>
            <a:r>
              <a:rPr lang="en-IE" smtClean="0"/>
              <a:t>The United States has not yet ratified Conventions Nos 29, 87, 98, 100, 111 and 138. </a:t>
            </a:r>
          </a:p>
          <a:p>
            <a:pPr defTabSz="963613" eaLnBrk="1" hangingPunct="1">
              <a:spcBef>
                <a:spcPct val="0"/>
              </a:spcBef>
            </a:pPr>
            <a:endParaRPr lang="en-IE" smtClean="0"/>
          </a:p>
          <a:p>
            <a:pPr defTabSz="963613" eaLnBrk="1" hangingPunct="1">
              <a:spcBef>
                <a:spcPct val="0"/>
              </a:spcBef>
            </a:pPr>
            <a:r>
              <a:rPr lang="en-IE" smtClean="0"/>
              <a:t>98 </a:t>
            </a:r>
            <a:r>
              <a:rPr lang="en-IE" sz="1300" smtClean="0"/>
              <a:t>Workers shall enjoy adequate protection against acts of anti-union discrimination in respect of their employment.</a:t>
            </a:r>
            <a:endParaRPr lang="en-IE" smtClean="0"/>
          </a:p>
          <a:p>
            <a:pPr defTabSz="963613" eaLnBrk="1" hangingPunct="1">
              <a:spcBef>
                <a:spcPct val="0"/>
              </a:spcBef>
            </a:pPr>
            <a:r>
              <a:rPr lang="en-IE" smtClean="0"/>
              <a:t>87 Freedom of association</a:t>
            </a:r>
          </a:p>
        </p:txBody>
      </p:sp>
      <p:sp>
        <p:nvSpPr>
          <p:cNvPr id="6041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400A76-FD71-45B3-92BA-4919A6368F17}" type="slidenum">
              <a:rPr lang="en-IE"/>
              <a:pPr fontAlgn="base">
                <a:spcBef>
                  <a:spcPct val="0"/>
                </a:spcBef>
                <a:spcAft>
                  <a:spcPct val="0"/>
                </a:spcAft>
                <a:defRPr/>
              </a:pPr>
              <a:t>38</a:t>
            </a:fld>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94"/>
          <p:cNvGrpSpPr>
            <a:grpSpLocks/>
          </p:cNvGrpSpPr>
          <p:nvPr/>
        </p:nvGrpSpPr>
        <p:grpSpPr bwMode="auto">
          <a:xfrm>
            <a:off x="0" y="-30163"/>
            <a:ext cx="9067800" cy="6889751"/>
            <a:chOff x="0" y="-30477"/>
            <a:chExt cx="9067800" cy="6889273"/>
          </a:xfrm>
        </p:grpSpPr>
        <p:cxnSp>
          <p:nvCxnSpPr>
            <p:cNvPr id="5" name="Straight Connector 109"/>
            <p:cNvCxnSpPr/>
            <p:nvPr/>
          </p:nvCxnSpPr>
          <p:spPr>
            <a:xfrm rot="16200000" flipH="1">
              <a:off x="-14475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176"/>
            <p:cNvCxnSpPr/>
            <p:nvPr/>
          </p:nvCxnSpPr>
          <p:spPr>
            <a:xfrm rot="16200000" flipH="1">
              <a:off x="-1638062"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177"/>
            <p:cNvCxnSpPr/>
            <p:nvPr/>
          </p:nvCxnSpPr>
          <p:spPr>
            <a:xfrm rot="5400000">
              <a:off x="-1485662"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80"/>
            <p:cNvCxnSpPr/>
            <p:nvPr/>
          </p:nvCxnSpPr>
          <p:spPr>
            <a:xfrm rot="5400000">
              <a:off x="-3238262"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81"/>
            <p:cNvCxnSpPr/>
            <p:nvPr/>
          </p:nvCxnSpPr>
          <p:spPr>
            <a:xfrm rot="16200000" flipH="1">
              <a:off x="-3314462"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182"/>
            <p:cNvCxnSpPr/>
            <p:nvPr/>
          </p:nvCxnSpPr>
          <p:spPr>
            <a:xfrm rot="16200000" flipH="1">
              <a:off x="-1371362" y="2971246"/>
              <a:ext cx="6857524"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83"/>
            <p:cNvCxnSpPr/>
            <p:nvPr/>
          </p:nvCxnSpPr>
          <p:spPr>
            <a:xfrm rot="16200000" flipH="1">
              <a:off x="-2819162" y="3199846"/>
              <a:ext cx="6857524"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84"/>
            <p:cNvCxnSpPr/>
            <p:nvPr/>
          </p:nvCxnSpPr>
          <p:spPr>
            <a:xfrm rot="5400000">
              <a:off x="-2704862" y="3237946"/>
              <a:ext cx="6857524"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85"/>
            <p:cNvCxnSpPr/>
            <p:nvPr/>
          </p:nvCxnSpPr>
          <p:spPr>
            <a:xfrm rot="16200000" flipH="1">
              <a:off x="-2133362"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86"/>
            <p:cNvCxnSpPr/>
            <p:nvPr/>
          </p:nvCxnSpPr>
          <p:spPr>
            <a:xfrm rot="16200000" flipH="1">
              <a:off x="-31239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87"/>
            <p:cNvCxnSpPr/>
            <p:nvPr/>
          </p:nvCxnSpPr>
          <p:spPr>
            <a:xfrm rot="16200000" flipH="1">
              <a:off x="-18285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88"/>
            <p:cNvCxnSpPr/>
            <p:nvPr/>
          </p:nvCxnSpPr>
          <p:spPr>
            <a:xfrm rot="16200000" flipH="1">
              <a:off x="-28191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7" name="Straight Connector 189"/>
            <p:cNvCxnSpPr/>
            <p:nvPr/>
          </p:nvCxnSpPr>
          <p:spPr>
            <a:xfrm rot="16200000" flipH="1">
              <a:off x="-2438162" y="3123646"/>
              <a:ext cx="6857524"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64"/>
            <p:cNvCxnSpPr/>
            <p:nvPr/>
          </p:nvCxnSpPr>
          <p:spPr>
            <a:xfrm rot="5400000">
              <a:off x="-1731724" y="2722008"/>
              <a:ext cx="6857524"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65"/>
            <p:cNvCxnSpPr/>
            <p:nvPr/>
          </p:nvCxnSpPr>
          <p:spPr>
            <a:xfrm rot="5400000">
              <a:off x="-1141968"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68"/>
            <p:cNvCxnSpPr/>
            <p:nvPr/>
          </p:nvCxnSpPr>
          <p:spPr>
            <a:xfrm rot="5400000">
              <a:off x="-9141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172"/>
            <p:cNvCxnSpPr/>
            <p:nvPr/>
          </p:nvCxnSpPr>
          <p:spPr>
            <a:xfrm rot="5400000">
              <a:off x="-1855549"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Straight Connector 120"/>
            <p:cNvCxnSpPr/>
            <p:nvPr/>
          </p:nvCxnSpPr>
          <p:spPr>
            <a:xfrm rot="16200000" flipH="1">
              <a:off x="-2642949" y="3252233"/>
              <a:ext cx="6857524"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3" name="Straight Connector 144"/>
            <p:cNvCxnSpPr/>
            <p:nvPr/>
          </p:nvCxnSpPr>
          <p:spPr>
            <a:xfrm rot="16200000" flipH="1">
              <a:off x="-1953974" y="3325258"/>
              <a:ext cx="6857524" cy="206375"/>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107"/>
            <p:cNvCxnSpPr/>
            <p:nvPr/>
          </p:nvCxnSpPr>
          <p:spPr>
            <a:xfrm rot="16200000" flipH="1">
              <a:off x="-2361962"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08"/>
            <p:cNvCxnSpPr/>
            <p:nvPr/>
          </p:nvCxnSpPr>
          <p:spPr>
            <a:xfrm rot="16200000" flipH="1">
              <a:off x="-21333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 name="Straight Connector 209"/>
            <p:cNvCxnSpPr/>
            <p:nvPr/>
          </p:nvCxnSpPr>
          <p:spPr>
            <a:xfrm rot="16200000" flipH="1">
              <a:off x="1067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10"/>
            <p:cNvCxnSpPr/>
            <p:nvPr/>
          </p:nvCxnSpPr>
          <p:spPr>
            <a:xfrm rot="16200000" flipH="1">
              <a:off x="8765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11"/>
            <p:cNvCxnSpPr/>
            <p:nvPr/>
          </p:nvCxnSpPr>
          <p:spPr>
            <a:xfrm rot="5400000">
              <a:off x="1028938" y="3237946"/>
              <a:ext cx="6857524"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212"/>
            <p:cNvCxnSpPr/>
            <p:nvPr/>
          </p:nvCxnSpPr>
          <p:spPr>
            <a:xfrm rot="5400000">
              <a:off x="-723662"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13"/>
            <p:cNvCxnSpPr/>
            <p:nvPr/>
          </p:nvCxnSpPr>
          <p:spPr>
            <a:xfrm rot="16200000" flipH="1">
              <a:off x="-799862"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214"/>
            <p:cNvCxnSpPr/>
            <p:nvPr/>
          </p:nvCxnSpPr>
          <p:spPr>
            <a:xfrm rot="5400000">
              <a:off x="-152161" y="3428446"/>
              <a:ext cx="6857524" cy="3175"/>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215"/>
            <p:cNvCxnSpPr/>
            <p:nvPr/>
          </p:nvCxnSpPr>
          <p:spPr>
            <a:xfrm rot="16200000" flipH="1">
              <a:off x="-304562" y="3199846"/>
              <a:ext cx="6857524"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216"/>
            <p:cNvCxnSpPr/>
            <p:nvPr/>
          </p:nvCxnSpPr>
          <p:spPr>
            <a:xfrm rot="5400000">
              <a:off x="-190262" y="3237946"/>
              <a:ext cx="6857524"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217"/>
            <p:cNvCxnSpPr/>
            <p:nvPr/>
          </p:nvCxnSpPr>
          <p:spPr>
            <a:xfrm rot="16200000" flipH="1">
              <a:off x="3812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218"/>
            <p:cNvCxnSpPr/>
            <p:nvPr/>
          </p:nvCxnSpPr>
          <p:spPr>
            <a:xfrm rot="16200000" flipH="1">
              <a:off x="-609362"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219"/>
            <p:cNvCxnSpPr/>
            <p:nvPr/>
          </p:nvCxnSpPr>
          <p:spPr>
            <a:xfrm rot="16200000" flipH="1">
              <a:off x="686038" y="3352246"/>
              <a:ext cx="6857524"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220"/>
            <p:cNvCxnSpPr/>
            <p:nvPr/>
          </p:nvCxnSpPr>
          <p:spPr>
            <a:xfrm rot="16200000" flipH="1">
              <a:off x="-304562"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38" name="Straight Connector 221"/>
            <p:cNvCxnSpPr/>
            <p:nvPr/>
          </p:nvCxnSpPr>
          <p:spPr>
            <a:xfrm rot="5400000">
              <a:off x="-1028462" y="3314146"/>
              <a:ext cx="6857524"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222"/>
            <p:cNvCxnSpPr/>
            <p:nvPr/>
          </p:nvCxnSpPr>
          <p:spPr>
            <a:xfrm rot="5400000">
              <a:off x="782876" y="2722008"/>
              <a:ext cx="6857524"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223"/>
            <p:cNvCxnSpPr/>
            <p:nvPr/>
          </p:nvCxnSpPr>
          <p:spPr>
            <a:xfrm rot="5400000">
              <a:off x="1372632"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224"/>
            <p:cNvCxnSpPr/>
            <p:nvPr/>
          </p:nvCxnSpPr>
          <p:spPr>
            <a:xfrm rot="5400000">
              <a:off x="16004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225"/>
            <p:cNvCxnSpPr/>
            <p:nvPr/>
          </p:nvCxnSpPr>
          <p:spPr>
            <a:xfrm rot="5400000">
              <a:off x="659051"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Straight Connector 226"/>
            <p:cNvCxnSpPr/>
            <p:nvPr/>
          </p:nvCxnSpPr>
          <p:spPr>
            <a:xfrm rot="16200000" flipH="1">
              <a:off x="-128349" y="3252233"/>
              <a:ext cx="6857524"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 name="Straight Connector 227"/>
            <p:cNvCxnSpPr/>
            <p:nvPr/>
          </p:nvCxnSpPr>
          <p:spPr>
            <a:xfrm rot="16200000" flipH="1">
              <a:off x="560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228"/>
            <p:cNvCxnSpPr/>
            <p:nvPr/>
          </p:nvCxnSpPr>
          <p:spPr>
            <a:xfrm rot="16200000" flipH="1">
              <a:off x="1526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229"/>
            <p:cNvCxnSpPr/>
            <p:nvPr/>
          </p:nvCxnSpPr>
          <p:spPr>
            <a:xfrm rot="16200000" flipH="1">
              <a:off x="3812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7" name="Straight Connector 236"/>
            <p:cNvCxnSpPr/>
            <p:nvPr/>
          </p:nvCxnSpPr>
          <p:spPr>
            <a:xfrm rot="16200000" flipH="1">
              <a:off x="2743438" y="3352246"/>
              <a:ext cx="6857524"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237"/>
            <p:cNvCxnSpPr/>
            <p:nvPr/>
          </p:nvCxnSpPr>
          <p:spPr>
            <a:xfrm rot="16200000" flipH="1">
              <a:off x="20957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238"/>
            <p:cNvCxnSpPr/>
            <p:nvPr/>
          </p:nvCxnSpPr>
          <p:spPr>
            <a:xfrm rot="5400000">
              <a:off x="27053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239"/>
            <p:cNvCxnSpPr/>
            <p:nvPr/>
          </p:nvCxnSpPr>
          <p:spPr>
            <a:xfrm rot="5400000">
              <a:off x="1829038" y="3276046"/>
              <a:ext cx="6857524"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240"/>
            <p:cNvCxnSpPr/>
            <p:nvPr/>
          </p:nvCxnSpPr>
          <p:spPr>
            <a:xfrm rot="16200000" flipH="1">
              <a:off x="10670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241"/>
            <p:cNvCxnSpPr/>
            <p:nvPr/>
          </p:nvCxnSpPr>
          <p:spPr>
            <a:xfrm rot="16200000" flipH="1">
              <a:off x="23624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242"/>
            <p:cNvCxnSpPr/>
            <p:nvPr/>
          </p:nvCxnSpPr>
          <p:spPr>
            <a:xfrm rot="5400000">
              <a:off x="2646601" y="2722008"/>
              <a:ext cx="6857524" cy="1412875"/>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243"/>
            <p:cNvCxnSpPr/>
            <p:nvPr/>
          </p:nvCxnSpPr>
          <p:spPr>
            <a:xfrm rot="5400000">
              <a:off x="3049032" y="3276840"/>
              <a:ext cx="6857524"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5" name="Straight Connector 244"/>
            <p:cNvCxnSpPr/>
            <p:nvPr/>
          </p:nvCxnSpPr>
          <p:spPr>
            <a:xfrm rot="5400000">
              <a:off x="2895838" y="3276046"/>
              <a:ext cx="6857524"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245"/>
            <p:cNvCxnSpPr/>
            <p:nvPr/>
          </p:nvCxnSpPr>
          <p:spPr>
            <a:xfrm rot="5400000">
              <a:off x="2389426" y="3226833"/>
              <a:ext cx="6857524"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7" name="Straight Connector 246"/>
            <p:cNvCxnSpPr/>
            <p:nvPr/>
          </p:nvCxnSpPr>
          <p:spPr>
            <a:xfrm rot="16200000" flipH="1">
              <a:off x="22370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247"/>
            <p:cNvCxnSpPr/>
            <p:nvPr/>
          </p:nvCxnSpPr>
          <p:spPr>
            <a:xfrm rot="16200000" flipH="1">
              <a:off x="17528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248"/>
            <p:cNvCxnSpPr/>
            <p:nvPr/>
          </p:nvCxnSpPr>
          <p:spPr>
            <a:xfrm rot="16200000" flipH="1">
              <a:off x="19814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0" name="Straight Connector 249"/>
            <p:cNvCxnSpPr/>
            <p:nvPr/>
          </p:nvCxnSpPr>
          <p:spPr>
            <a:xfrm rot="5400000">
              <a:off x="3467338" y="3314146"/>
              <a:ext cx="6857524"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250"/>
            <p:cNvCxnSpPr/>
            <p:nvPr/>
          </p:nvCxnSpPr>
          <p:spPr>
            <a:xfrm rot="16200000" flipH="1">
              <a:off x="3467338" y="3314146"/>
              <a:ext cx="6857524"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251"/>
            <p:cNvCxnSpPr/>
            <p:nvPr/>
          </p:nvCxnSpPr>
          <p:spPr>
            <a:xfrm rot="5400000">
              <a:off x="4038839" y="3428446"/>
              <a:ext cx="6857524" cy="3175"/>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252"/>
            <p:cNvCxnSpPr/>
            <p:nvPr/>
          </p:nvCxnSpPr>
          <p:spPr>
            <a:xfrm rot="16200000" flipH="1">
              <a:off x="3886438" y="3199846"/>
              <a:ext cx="6857524"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253"/>
            <p:cNvCxnSpPr/>
            <p:nvPr/>
          </p:nvCxnSpPr>
          <p:spPr>
            <a:xfrm rot="5400000">
              <a:off x="4000738" y="3237946"/>
              <a:ext cx="6857524"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5" name="Straight Connector 254"/>
            <p:cNvCxnSpPr/>
            <p:nvPr/>
          </p:nvCxnSpPr>
          <p:spPr>
            <a:xfrm rot="16200000" flipH="1">
              <a:off x="4572238" y="3199846"/>
              <a:ext cx="6857524"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256"/>
            <p:cNvCxnSpPr/>
            <p:nvPr/>
          </p:nvCxnSpPr>
          <p:spPr>
            <a:xfrm rot="16200000" flipH="1">
              <a:off x="37340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7" name="Straight Connector 257"/>
            <p:cNvCxnSpPr/>
            <p:nvPr/>
          </p:nvCxnSpPr>
          <p:spPr>
            <a:xfrm rot="5400000">
              <a:off x="3619738" y="3314146"/>
              <a:ext cx="6857524"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Straight Connector 258"/>
            <p:cNvCxnSpPr/>
            <p:nvPr/>
          </p:nvCxnSpPr>
          <p:spPr>
            <a:xfrm rot="16200000" flipH="1">
              <a:off x="4215051" y="3252233"/>
              <a:ext cx="6857524"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259"/>
            <p:cNvCxnSpPr/>
            <p:nvPr/>
          </p:nvCxnSpPr>
          <p:spPr>
            <a:xfrm rot="16200000" flipH="1">
              <a:off x="4751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260"/>
            <p:cNvCxnSpPr/>
            <p:nvPr/>
          </p:nvCxnSpPr>
          <p:spPr>
            <a:xfrm rot="16200000" flipH="1">
              <a:off x="43436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261"/>
            <p:cNvCxnSpPr/>
            <p:nvPr/>
          </p:nvCxnSpPr>
          <p:spPr>
            <a:xfrm rot="16200000" flipH="1">
              <a:off x="4572238" y="3352246"/>
              <a:ext cx="6857524"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2" name="Straight Connector 263"/>
            <p:cNvCxnSpPr/>
            <p:nvPr/>
          </p:nvCxnSpPr>
          <p:spPr>
            <a:xfrm rot="16200000" flipH="1">
              <a:off x="5258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264"/>
            <p:cNvCxnSpPr/>
            <p:nvPr/>
          </p:nvCxnSpPr>
          <p:spPr>
            <a:xfrm rot="16200000" flipH="1">
              <a:off x="50675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265"/>
            <p:cNvCxnSpPr/>
            <p:nvPr/>
          </p:nvCxnSpPr>
          <p:spPr>
            <a:xfrm rot="5400000">
              <a:off x="5219938" y="3237946"/>
              <a:ext cx="6857524"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75" name="Straight Connector 266"/>
            <p:cNvCxnSpPr/>
            <p:nvPr/>
          </p:nvCxnSpPr>
          <p:spPr>
            <a:xfrm rot="16200000" flipH="1">
              <a:off x="4877038" y="3352246"/>
              <a:ext cx="6857524"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267"/>
            <p:cNvCxnSpPr/>
            <p:nvPr/>
          </p:nvCxnSpPr>
          <p:spPr>
            <a:xfrm rot="5400000">
              <a:off x="5528707" y="3318116"/>
              <a:ext cx="6887685" cy="1905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7" name="Straight Connector 269"/>
            <p:cNvCxnSpPr/>
            <p:nvPr/>
          </p:nvCxnSpPr>
          <p:spPr>
            <a:xfrm rot="5400000">
              <a:off x="4850051" y="3226833"/>
              <a:ext cx="6857524" cy="403225"/>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270"/>
            <p:cNvCxnSpPr/>
            <p:nvPr/>
          </p:nvCxnSpPr>
          <p:spPr>
            <a:xfrm rot="16200000" flipH="1">
              <a:off x="4751626" y="3325258"/>
              <a:ext cx="6857524"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277"/>
            <p:cNvCxnSpPr/>
            <p:nvPr/>
          </p:nvCxnSpPr>
          <p:spPr>
            <a:xfrm rot="5400000">
              <a:off x="5562839" y="3428446"/>
              <a:ext cx="6857524" cy="317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282"/>
            <p:cNvCxnSpPr/>
            <p:nvPr/>
          </p:nvCxnSpPr>
          <p:spPr>
            <a:xfrm rot="5400000">
              <a:off x="2552938" y="3390346"/>
              <a:ext cx="6857524"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288"/>
            <p:cNvCxnSpPr/>
            <p:nvPr/>
          </p:nvCxnSpPr>
          <p:spPr>
            <a:xfrm rot="16200000" flipH="1">
              <a:off x="3048238" y="3352246"/>
              <a:ext cx="6857524"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291"/>
            <p:cNvCxnSpPr/>
            <p:nvPr/>
          </p:nvCxnSpPr>
          <p:spPr>
            <a:xfrm rot="16200000" flipH="1">
              <a:off x="3238738" y="3237946"/>
              <a:ext cx="6857524"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293"/>
            <p:cNvCxnSpPr/>
            <p:nvPr/>
          </p:nvCxnSpPr>
          <p:spPr>
            <a:xfrm rot="5400000">
              <a:off x="2133838" y="3276046"/>
              <a:ext cx="6857524"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297"/>
            <p:cNvCxnSpPr/>
            <p:nvPr/>
          </p:nvCxnSpPr>
          <p:spPr>
            <a:xfrm rot="16200000" flipH="1">
              <a:off x="3148251" y="3252233"/>
              <a:ext cx="6857524"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298"/>
            <p:cNvCxnSpPr/>
            <p:nvPr/>
          </p:nvCxnSpPr>
          <p:spPr>
            <a:xfrm rot="5400000">
              <a:off x="3772138" y="3237946"/>
              <a:ext cx="6857524"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301"/>
            <p:cNvCxnSpPr/>
            <p:nvPr/>
          </p:nvCxnSpPr>
          <p:spPr>
            <a:xfrm rot="5400000">
              <a:off x="4229338" y="2933146"/>
              <a:ext cx="6857524"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306"/>
            <p:cNvCxnSpPr/>
            <p:nvPr/>
          </p:nvCxnSpPr>
          <p:spPr>
            <a:xfrm rot="16200000" flipH="1">
              <a:off x="1371044" y="3200640"/>
              <a:ext cx="6859112"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88"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grpSp>
        <p:nvGrpSpPr>
          <p:cNvPr id="89" name="Group 93"/>
          <p:cNvGrpSpPr>
            <a:grpSpLocks/>
          </p:cNvGrpSpPr>
          <p:nvPr/>
        </p:nvGrpSpPr>
        <p:grpSpPr bwMode="auto">
          <a:xfrm>
            <a:off x="0" y="2057400"/>
            <a:ext cx="4802188" cy="2820988"/>
            <a:chOff x="0" y="2057400"/>
            <a:chExt cx="4801394" cy="2820988"/>
          </a:xfrm>
        </p:grpSpPr>
        <p:cxnSp>
          <p:nvCxnSpPr>
            <p:cNvPr id="90" name="Straight Connector 116"/>
            <p:cNvCxnSpPr/>
            <p:nvPr/>
          </p:nvCxnSpPr>
          <p:spPr>
            <a:xfrm>
              <a:off x="0" y="2057400"/>
              <a:ext cx="4799806"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Straight Connector 117"/>
            <p:cNvCxnSpPr/>
            <p:nvPr/>
          </p:nvCxnSpPr>
          <p:spPr>
            <a:xfrm>
              <a:off x="0" y="4876800"/>
              <a:ext cx="4799806"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Straight Connector 119"/>
            <p:cNvCxnSpPr/>
            <p:nvPr/>
          </p:nvCxnSpPr>
          <p:spPr>
            <a:xfrm rot="5400000">
              <a:off x="3391694" y="3467100"/>
              <a:ext cx="2817812"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93" name="Date Placeholder 3"/>
          <p:cNvSpPr>
            <a:spLocks noGrp="1"/>
          </p:cNvSpPr>
          <p:nvPr>
            <p:ph type="dt" sz="half" idx="10"/>
          </p:nvPr>
        </p:nvSpPr>
        <p:spPr/>
        <p:txBody>
          <a:bodyPr/>
          <a:lstStyle>
            <a:lvl1pPr>
              <a:defRPr/>
            </a:lvl1pPr>
          </a:lstStyle>
          <a:p>
            <a:pPr>
              <a:defRPr/>
            </a:pPr>
            <a:fld id="{CBC20F5A-69C4-4E58-B6BC-EE28A91419C0}" type="datetimeFigureOut">
              <a:rPr lang="en-IE"/>
              <a:pPr>
                <a:defRPr/>
              </a:pPr>
              <a:t>21/01/2015</a:t>
            </a:fld>
            <a:endParaRPr lang="en-IE"/>
          </a:p>
        </p:txBody>
      </p:sp>
      <p:sp>
        <p:nvSpPr>
          <p:cNvPr id="94" name="Footer Placeholder 4"/>
          <p:cNvSpPr>
            <a:spLocks noGrp="1"/>
          </p:cNvSpPr>
          <p:nvPr>
            <p:ph type="ftr" sz="quarter" idx="11"/>
          </p:nvPr>
        </p:nvSpPr>
        <p:spPr/>
        <p:txBody>
          <a:bodyPr/>
          <a:lstStyle>
            <a:lvl1pPr>
              <a:defRPr/>
            </a:lvl1pPr>
          </a:lstStyle>
          <a:p>
            <a:pPr>
              <a:defRPr/>
            </a:pPr>
            <a:endParaRPr lang="en-IE"/>
          </a:p>
        </p:txBody>
      </p:sp>
      <p:sp>
        <p:nvSpPr>
          <p:cNvPr id="95" name="Slide Number Placeholder 5"/>
          <p:cNvSpPr>
            <a:spLocks noGrp="1"/>
          </p:cNvSpPr>
          <p:nvPr>
            <p:ph type="sldNum" sz="quarter" idx="12"/>
          </p:nvPr>
        </p:nvSpPr>
        <p:spPr/>
        <p:txBody>
          <a:bodyPr/>
          <a:lstStyle>
            <a:lvl1pPr>
              <a:defRPr/>
            </a:lvl1pPr>
          </a:lstStyle>
          <a:p>
            <a:pPr>
              <a:defRPr/>
            </a:pPr>
            <a:fld id="{E51B7BA2-9FE9-4E67-A336-BABF5D599A8F}" type="slidenum">
              <a:rPr lang="en-IE"/>
              <a:pPr>
                <a:defRPr/>
              </a:pPr>
              <a:t>‹#›</a:t>
            </a:fld>
            <a:endParaRPr lang="en-I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2166BC9-1326-47D5-829F-691F8AC26FD8}" type="datetimeFigureOut">
              <a:rPr lang="en-IE"/>
              <a:pPr>
                <a:defRPr/>
              </a:pPr>
              <a:t>21/01/2015</a:t>
            </a:fld>
            <a:endParaRPr lang="en-IE"/>
          </a:p>
        </p:txBody>
      </p:sp>
      <p:sp>
        <p:nvSpPr>
          <p:cNvPr id="5" name="Footer Placeholder 4"/>
          <p:cNvSpPr>
            <a:spLocks noGrp="1"/>
          </p:cNvSpPr>
          <p:nvPr>
            <p:ph type="ftr" sz="quarter" idx="11"/>
          </p:nvPr>
        </p:nvSpPr>
        <p:spPr/>
        <p:txBody>
          <a:bodyPr/>
          <a:lstStyle>
            <a:lvl1pPr>
              <a:defRPr/>
            </a:lvl1pPr>
          </a:lstStyle>
          <a:p>
            <a:pPr>
              <a:defRPr/>
            </a:pPr>
            <a:endParaRPr lang="en-IE"/>
          </a:p>
        </p:txBody>
      </p:sp>
      <p:sp>
        <p:nvSpPr>
          <p:cNvPr id="6" name="Slide Number Placeholder 5"/>
          <p:cNvSpPr>
            <a:spLocks noGrp="1"/>
          </p:cNvSpPr>
          <p:nvPr>
            <p:ph type="sldNum" sz="quarter" idx="12"/>
          </p:nvPr>
        </p:nvSpPr>
        <p:spPr/>
        <p:txBody>
          <a:bodyPr/>
          <a:lstStyle>
            <a:lvl1pPr>
              <a:defRPr/>
            </a:lvl1pPr>
          </a:lstStyle>
          <a:p>
            <a:pPr>
              <a:defRPr/>
            </a:pPr>
            <a:fld id="{4264D7E8-CFA6-47CC-91F9-BFCF279110EF}" type="slidenum">
              <a:rPr lang="en-IE"/>
              <a:pPr>
                <a:defRPr/>
              </a:pPr>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15C5E47-9C3A-4509-83FA-A9213672DE95}" type="datetimeFigureOut">
              <a:rPr lang="en-IE"/>
              <a:pPr>
                <a:defRPr/>
              </a:pPr>
              <a:t>21/01/2015</a:t>
            </a:fld>
            <a:endParaRPr lang="en-IE"/>
          </a:p>
        </p:txBody>
      </p:sp>
      <p:sp>
        <p:nvSpPr>
          <p:cNvPr id="5" name="Footer Placeholder 4"/>
          <p:cNvSpPr>
            <a:spLocks noGrp="1"/>
          </p:cNvSpPr>
          <p:nvPr>
            <p:ph type="ftr" sz="quarter" idx="11"/>
          </p:nvPr>
        </p:nvSpPr>
        <p:spPr/>
        <p:txBody>
          <a:bodyPr/>
          <a:lstStyle>
            <a:lvl1pPr>
              <a:defRPr/>
            </a:lvl1pPr>
          </a:lstStyle>
          <a:p>
            <a:pPr>
              <a:defRPr/>
            </a:pPr>
            <a:endParaRPr lang="en-IE"/>
          </a:p>
        </p:txBody>
      </p:sp>
      <p:sp>
        <p:nvSpPr>
          <p:cNvPr id="6" name="Slide Number Placeholder 5"/>
          <p:cNvSpPr>
            <a:spLocks noGrp="1"/>
          </p:cNvSpPr>
          <p:nvPr>
            <p:ph type="sldNum" sz="quarter" idx="12"/>
          </p:nvPr>
        </p:nvSpPr>
        <p:spPr/>
        <p:txBody>
          <a:bodyPr/>
          <a:lstStyle>
            <a:lvl1pPr>
              <a:defRPr/>
            </a:lvl1pPr>
          </a:lstStyle>
          <a:p>
            <a:pPr>
              <a:defRPr/>
            </a:pPr>
            <a:fld id="{74B34BCB-176F-471F-BF08-4961EECE4485}" type="slidenum">
              <a:rPr lang="en-IE"/>
              <a:pPr>
                <a:defRPr/>
              </a:pPr>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4B3F9EC-AEE8-441F-A0C0-A96861FB054B}" type="datetimeFigureOut">
              <a:rPr lang="en-IE"/>
              <a:pPr>
                <a:defRPr/>
              </a:pPr>
              <a:t>21/01/2015</a:t>
            </a:fld>
            <a:endParaRPr lang="en-IE"/>
          </a:p>
        </p:txBody>
      </p:sp>
      <p:sp>
        <p:nvSpPr>
          <p:cNvPr id="5" name="Footer Placeholder 4"/>
          <p:cNvSpPr>
            <a:spLocks noGrp="1"/>
          </p:cNvSpPr>
          <p:nvPr>
            <p:ph type="ftr" sz="quarter" idx="11"/>
          </p:nvPr>
        </p:nvSpPr>
        <p:spPr/>
        <p:txBody>
          <a:bodyPr/>
          <a:lstStyle>
            <a:lvl1pPr>
              <a:defRPr/>
            </a:lvl1pPr>
          </a:lstStyle>
          <a:p>
            <a:pPr>
              <a:defRPr/>
            </a:pPr>
            <a:endParaRPr lang="en-IE"/>
          </a:p>
        </p:txBody>
      </p:sp>
      <p:sp>
        <p:nvSpPr>
          <p:cNvPr id="6" name="Slide Number Placeholder 5"/>
          <p:cNvSpPr>
            <a:spLocks noGrp="1"/>
          </p:cNvSpPr>
          <p:nvPr>
            <p:ph type="sldNum" sz="quarter" idx="12"/>
          </p:nvPr>
        </p:nvSpPr>
        <p:spPr/>
        <p:txBody>
          <a:bodyPr/>
          <a:lstStyle>
            <a:lvl1pPr>
              <a:defRPr/>
            </a:lvl1pPr>
          </a:lstStyle>
          <a:p>
            <a:pPr>
              <a:defRPr/>
            </a:pPr>
            <a:fld id="{AFAC5334-18F0-4C2B-BD04-92C050975B17}" type="slidenum">
              <a:rPr lang="en-IE"/>
              <a:pPr>
                <a:defRPr/>
              </a:pPr>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4" name="Group 92"/>
          <p:cNvGrpSpPr>
            <a:grpSpLocks/>
          </p:cNvGrpSpPr>
          <p:nvPr/>
        </p:nvGrpSpPr>
        <p:grpSpPr bwMode="auto">
          <a:xfrm>
            <a:off x="0" y="-30163"/>
            <a:ext cx="9067800" cy="4846638"/>
            <a:chOff x="1" y="-30477"/>
            <a:chExt cx="9067799" cy="4526277"/>
          </a:xfrm>
        </p:grpSpPr>
        <p:cxnSp>
          <p:nvCxnSpPr>
            <p:cNvPr id="5" name="Straight Connector 7"/>
            <p:cNvCxnSpPr/>
            <p:nvPr/>
          </p:nvCxnSpPr>
          <p:spPr>
            <a:xfrm rot="16200000" flipH="1">
              <a:off x="-27156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8"/>
            <p:cNvCxnSpPr/>
            <p:nvPr/>
          </p:nvCxnSpPr>
          <p:spPr>
            <a:xfrm rot="16200000" flipH="1">
              <a:off x="-462060"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9"/>
            <p:cNvCxnSpPr/>
            <p:nvPr/>
          </p:nvCxnSpPr>
          <p:spPr>
            <a:xfrm rot="5400000">
              <a:off x="-309660"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10"/>
            <p:cNvCxnSpPr/>
            <p:nvPr/>
          </p:nvCxnSpPr>
          <p:spPr>
            <a:xfrm rot="5400000">
              <a:off x="-2062260"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11"/>
            <p:cNvCxnSpPr/>
            <p:nvPr/>
          </p:nvCxnSpPr>
          <p:spPr>
            <a:xfrm rot="16200000" flipH="1">
              <a:off x="-2138460"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12"/>
            <p:cNvCxnSpPr/>
            <p:nvPr/>
          </p:nvCxnSpPr>
          <p:spPr>
            <a:xfrm rot="16200000" flipH="1">
              <a:off x="-195360" y="1785840"/>
              <a:ext cx="450552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3"/>
            <p:cNvCxnSpPr/>
            <p:nvPr/>
          </p:nvCxnSpPr>
          <p:spPr>
            <a:xfrm rot="16200000" flipH="1">
              <a:off x="-1643160" y="2014440"/>
              <a:ext cx="450552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4"/>
            <p:cNvCxnSpPr/>
            <p:nvPr/>
          </p:nvCxnSpPr>
          <p:spPr>
            <a:xfrm rot="5400000">
              <a:off x="-1528860"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3" name="Straight Connector 15"/>
            <p:cNvCxnSpPr/>
            <p:nvPr/>
          </p:nvCxnSpPr>
          <p:spPr>
            <a:xfrm rot="16200000" flipH="1">
              <a:off x="-957360"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6"/>
            <p:cNvCxnSpPr/>
            <p:nvPr/>
          </p:nvCxnSpPr>
          <p:spPr>
            <a:xfrm rot="16200000" flipH="1">
              <a:off x="-194796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7"/>
            <p:cNvCxnSpPr/>
            <p:nvPr/>
          </p:nvCxnSpPr>
          <p:spPr>
            <a:xfrm rot="16200000" flipH="1">
              <a:off x="-652560"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8"/>
            <p:cNvCxnSpPr/>
            <p:nvPr/>
          </p:nvCxnSpPr>
          <p:spPr>
            <a:xfrm rot="16200000" flipH="1">
              <a:off x="-164316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7" name="Straight Connector 19"/>
            <p:cNvCxnSpPr/>
            <p:nvPr/>
          </p:nvCxnSpPr>
          <p:spPr>
            <a:xfrm rot="16200000" flipH="1">
              <a:off x="-1790370" y="2019629"/>
              <a:ext cx="4495143"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20"/>
            <p:cNvCxnSpPr/>
            <p:nvPr/>
          </p:nvCxnSpPr>
          <p:spPr>
            <a:xfrm rot="5400000">
              <a:off x="-555722" y="1536602"/>
              <a:ext cx="4505521"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1"/>
            <p:cNvCxnSpPr/>
            <p:nvPr/>
          </p:nvCxnSpPr>
          <p:spPr>
            <a:xfrm rot="5400000">
              <a:off x="34034"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22"/>
            <p:cNvCxnSpPr/>
            <p:nvPr/>
          </p:nvCxnSpPr>
          <p:spPr>
            <a:xfrm rot="5400000">
              <a:off x="26184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3"/>
            <p:cNvCxnSpPr/>
            <p:nvPr/>
          </p:nvCxnSpPr>
          <p:spPr>
            <a:xfrm rot="5400000">
              <a:off x="-679547"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 name="Straight Connector 24"/>
            <p:cNvCxnSpPr/>
            <p:nvPr/>
          </p:nvCxnSpPr>
          <p:spPr>
            <a:xfrm rot="16200000" flipH="1">
              <a:off x="-1466947" y="2066827"/>
              <a:ext cx="450552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3" name="Straight Connector 25"/>
            <p:cNvCxnSpPr/>
            <p:nvPr/>
          </p:nvCxnSpPr>
          <p:spPr>
            <a:xfrm rot="16200000" flipH="1">
              <a:off x="-777972"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6"/>
            <p:cNvCxnSpPr/>
            <p:nvPr/>
          </p:nvCxnSpPr>
          <p:spPr>
            <a:xfrm rot="16200000" flipH="1">
              <a:off x="-118596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7"/>
            <p:cNvCxnSpPr/>
            <p:nvPr/>
          </p:nvCxnSpPr>
          <p:spPr>
            <a:xfrm rot="16200000" flipH="1">
              <a:off x="-95736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 name="Straight Connector 28"/>
            <p:cNvCxnSpPr/>
            <p:nvPr/>
          </p:nvCxnSpPr>
          <p:spPr>
            <a:xfrm rot="16200000" flipH="1">
              <a:off x="2243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9"/>
            <p:cNvCxnSpPr/>
            <p:nvPr/>
          </p:nvCxnSpPr>
          <p:spPr>
            <a:xfrm rot="16200000" flipH="1">
              <a:off x="20525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30"/>
            <p:cNvCxnSpPr/>
            <p:nvPr/>
          </p:nvCxnSpPr>
          <p:spPr>
            <a:xfrm rot="5400000">
              <a:off x="2204939" y="2052540"/>
              <a:ext cx="450552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 name="Straight Connector 31"/>
            <p:cNvCxnSpPr/>
            <p:nvPr/>
          </p:nvCxnSpPr>
          <p:spPr>
            <a:xfrm rot="5400000">
              <a:off x="452340"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32"/>
            <p:cNvCxnSpPr/>
            <p:nvPr/>
          </p:nvCxnSpPr>
          <p:spPr>
            <a:xfrm rot="16200000" flipH="1">
              <a:off x="376140"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3"/>
            <p:cNvCxnSpPr/>
            <p:nvPr/>
          </p:nvCxnSpPr>
          <p:spPr>
            <a:xfrm rot="5400000">
              <a:off x="1024634" y="2242246"/>
              <a:ext cx="450552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4"/>
            <p:cNvCxnSpPr/>
            <p:nvPr/>
          </p:nvCxnSpPr>
          <p:spPr>
            <a:xfrm rot="16200000" flipH="1">
              <a:off x="871440" y="2014440"/>
              <a:ext cx="450552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5"/>
            <p:cNvCxnSpPr/>
            <p:nvPr/>
          </p:nvCxnSpPr>
          <p:spPr>
            <a:xfrm rot="5400000">
              <a:off x="985740"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4" name="Straight Connector 36"/>
            <p:cNvCxnSpPr/>
            <p:nvPr/>
          </p:nvCxnSpPr>
          <p:spPr>
            <a:xfrm rot="16200000" flipH="1">
              <a:off x="1557240"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7"/>
            <p:cNvCxnSpPr/>
            <p:nvPr/>
          </p:nvCxnSpPr>
          <p:spPr>
            <a:xfrm rot="16200000" flipH="1">
              <a:off x="566640"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Straight Connector 38"/>
            <p:cNvCxnSpPr/>
            <p:nvPr/>
          </p:nvCxnSpPr>
          <p:spPr>
            <a:xfrm rot="16200000" flipH="1">
              <a:off x="186204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9"/>
            <p:cNvCxnSpPr/>
            <p:nvPr/>
          </p:nvCxnSpPr>
          <p:spPr>
            <a:xfrm rot="16200000" flipH="1">
              <a:off x="87144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38" name="Straight Connector 40"/>
            <p:cNvCxnSpPr/>
            <p:nvPr/>
          </p:nvCxnSpPr>
          <p:spPr>
            <a:xfrm rot="5400000">
              <a:off x="147540" y="2128740"/>
              <a:ext cx="450552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9" name="Straight Connector 41"/>
            <p:cNvCxnSpPr/>
            <p:nvPr/>
          </p:nvCxnSpPr>
          <p:spPr>
            <a:xfrm rot="5400000">
              <a:off x="1958878" y="1536602"/>
              <a:ext cx="4505521" cy="1412875"/>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0" name="Straight Connector 42"/>
            <p:cNvCxnSpPr/>
            <p:nvPr/>
          </p:nvCxnSpPr>
          <p:spPr>
            <a:xfrm rot="5400000">
              <a:off x="2548633"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3"/>
            <p:cNvCxnSpPr/>
            <p:nvPr/>
          </p:nvCxnSpPr>
          <p:spPr>
            <a:xfrm rot="5400000">
              <a:off x="27764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2" name="Straight Connector 44"/>
            <p:cNvCxnSpPr/>
            <p:nvPr/>
          </p:nvCxnSpPr>
          <p:spPr>
            <a:xfrm rot="5400000">
              <a:off x="1835053"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3" name="Straight Connector 45"/>
            <p:cNvCxnSpPr/>
            <p:nvPr/>
          </p:nvCxnSpPr>
          <p:spPr>
            <a:xfrm rot="16200000" flipH="1">
              <a:off x="1047653" y="2066827"/>
              <a:ext cx="450552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4" name="Straight Connector 46"/>
            <p:cNvCxnSpPr/>
            <p:nvPr/>
          </p:nvCxnSpPr>
          <p:spPr>
            <a:xfrm rot="16200000" flipH="1">
              <a:off x="1736628"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7"/>
            <p:cNvCxnSpPr/>
            <p:nvPr/>
          </p:nvCxnSpPr>
          <p:spPr>
            <a:xfrm rot="16200000" flipH="1">
              <a:off x="1328640"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8"/>
            <p:cNvCxnSpPr/>
            <p:nvPr/>
          </p:nvCxnSpPr>
          <p:spPr>
            <a:xfrm rot="16200000" flipH="1">
              <a:off x="1557240"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7" name="Straight Connector 49"/>
            <p:cNvCxnSpPr/>
            <p:nvPr/>
          </p:nvCxnSpPr>
          <p:spPr>
            <a:xfrm rot="16200000" flipH="1">
              <a:off x="3919439"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50"/>
            <p:cNvCxnSpPr/>
            <p:nvPr/>
          </p:nvCxnSpPr>
          <p:spPr>
            <a:xfrm rot="16200000" flipH="1">
              <a:off x="32717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51"/>
            <p:cNvCxnSpPr/>
            <p:nvPr/>
          </p:nvCxnSpPr>
          <p:spPr>
            <a:xfrm rot="5400000">
              <a:off x="38813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52"/>
            <p:cNvCxnSpPr/>
            <p:nvPr/>
          </p:nvCxnSpPr>
          <p:spPr>
            <a:xfrm rot="5400000">
              <a:off x="3005039" y="2090640"/>
              <a:ext cx="4505521"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3"/>
            <p:cNvCxnSpPr/>
            <p:nvPr/>
          </p:nvCxnSpPr>
          <p:spPr>
            <a:xfrm rot="16200000" flipH="1">
              <a:off x="22430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2" name="Straight Connector 54"/>
            <p:cNvCxnSpPr/>
            <p:nvPr/>
          </p:nvCxnSpPr>
          <p:spPr>
            <a:xfrm rot="16200000" flipH="1">
              <a:off x="35384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5"/>
            <p:cNvCxnSpPr/>
            <p:nvPr/>
          </p:nvCxnSpPr>
          <p:spPr>
            <a:xfrm rot="5400000">
              <a:off x="3822602" y="1536602"/>
              <a:ext cx="4505521" cy="1412875"/>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6"/>
            <p:cNvCxnSpPr/>
            <p:nvPr/>
          </p:nvCxnSpPr>
          <p:spPr>
            <a:xfrm rot="5400000">
              <a:off x="4225033" y="2091434"/>
              <a:ext cx="4505521" cy="303212"/>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5" name="Straight Connector 57"/>
            <p:cNvCxnSpPr/>
            <p:nvPr/>
          </p:nvCxnSpPr>
          <p:spPr>
            <a:xfrm rot="5400000">
              <a:off x="4071839" y="2090640"/>
              <a:ext cx="450552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8"/>
            <p:cNvCxnSpPr/>
            <p:nvPr/>
          </p:nvCxnSpPr>
          <p:spPr>
            <a:xfrm rot="5400000">
              <a:off x="3565427" y="2041427"/>
              <a:ext cx="4505521" cy="403225"/>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57" name="Straight Connector 59"/>
            <p:cNvCxnSpPr/>
            <p:nvPr/>
          </p:nvCxnSpPr>
          <p:spPr>
            <a:xfrm rot="16200000" flipH="1">
              <a:off x="34130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58" name="Straight Connector 60"/>
            <p:cNvCxnSpPr/>
            <p:nvPr/>
          </p:nvCxnSpPr>
          <p:spPr>
            <a:xfrm rot="16200000" flipH="1">
              <a:off x="2928839" y="2166840"/>
              <a:ext cx="450552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9" name="Straight Connector 61"/>
            <p:cNvCxnSpPr/>
            <p:nvPr/>
          </p:nvCxnSpPr>
          <p:spPr>
            <a:xfrm rot="16200000" flipH="1">
              <a:off x="30812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0" name="Straight Connector 62"/>
            <p:cNvCxnSpPr/>
            <p:nvPr/>
          </p:nvCxnSpPr>
          <p:spPr>
            <a:xfrm rot="5400000">
              <a:off x="4643339" y="2128740"/>
              <a:ext cx="450552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1" name="Straight Connector 63"/>
            <p:cNvCxnSpPr/>
            <p:nvPr/>
          </p:nvCxnSpPr>
          <p:spPr>
            <a:xfrm rot="16200000" flipH="1">
              <a:off x="4643339" y="2128740"/>
              <a:ext cx="450552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2" name="Straight Connector 64"/>
            <p:cNvCxnSpPr/>
            <p:nvPr/>
          </p:nvCxnSpPr>
          <p:spPr>
            <a:xfrm rot="5400000">
              <a:off x="5215633" y="2242246"/>
              <a:ext cx="450552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5"/>
            <p:cNvCxnSpPr/>
            <p:nvPr/>
          </p:nvCxnSpPr>
          <p:spPr>
            <a:xfrm rot="16200000" flipH="1">
              <a:off x="5062439" y="2014440"/>
              <a:ext cx="450552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6"/>
            <p:cNvCxnSpPr/>
            <p:nvPr/>
          </p:nvCxnSpPr>
          <p:spPr>
            <a:xfrm rot="5400000">
              <a:off x="5176739" y="2052540"/>
              <a:ext cx="450552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5" name="Straight Connector 67"/>
            <p:cNvCxnSpPr/>
            <p:nvPr/>
          </p:nvCxnSpPr>
          <p:spPr>
            <a:xfrm rot="16200000" flipH="1">
              <a:off x="57482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8"/>
            <p:cNvCxnSpPr/>
            <p:nvPr/>
          </p:nvCxnSpPr>
          <p:spPr>
            <a:xfrm rot="16200000" flipH="1">
              <a:off x="49100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7" name="Straight Connector 69"/>
            <p:cNvCxnSpPr/>
            <p:nvPr/>
          </p:nvCxnSpPr>
          <p:spPr>
            <a:xfrm rot="5400000">
              <a:off x="4795739" y="2128740"/>
              <a:ext cx="450552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Straight Connector 70"/>
            <p:cNvCxnSpPr/>
            <p:nvPr/>
          </p:nvCxnSpPr>
          <p:spPr>
            <a:xfrm rot="16200000" flipH="1">
              <a:off x="5391052" y="2066827"/>
              <a:ext cx="450552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71"/>
            <p:cNvCxnSpPr/>
            <p:nvPr/>
          </p:nvCxnSpPr>
          <p:spPr>
            <a:xfrm rot="16200000" flipH="1">
              <a:off x="59276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0" name="Straight Connector 72"/>
            <p:cNvCxnSpPr/>
            <p:nvPr/>
          </p:nvCxnSpPr>
          <p:spPr>
            <a:xfrm rot="16200000" flipH="1">
              <a:off x="55196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1" name="Straight Connector 73"/>
            <p:cNvCxnSpPr/>
            <p:nvPr/>
          </p:nvCxnSpPr>
          <p:spPr>
            <a:xfrm rot="16200000" flipH="1">
              <a:off x="5748239" y="2166840"/>
              <a:ext cx="450552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2" name="Straight Connector 74"/>
            <p:cNvCxnSpPr/>
            <p:nvPr/>
          </p:nvCxnSpPr>
          <p:spPr>
            <a:xfrm rot="16200000" flipH="1">
              <a:off x="6434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5"/>
            <p:cNvCxnSpPr/>
            <p:nvPr/>
          </p:nvCxnSpPr>
          <p:spPr>
            <a:xfrm rot="16200000" flipH="1">
              <a:off x="62435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6"/>
            <p:cNvCxnSpPr/>
            <p:nvPr/>
          </p:nvCxnSpPr>
          <p:spPr>
            <a:xfrm rot="5400000">
              <a:off x="63959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5" name="Straight Connector 77"/>
            <p:cNvCxnSpPr/>
            <p:nvPr/>
          </p:nvCxnSpPr>
          <p:spPr>
            <a:xfrm rot="16200000" flipH="1">
              <a:off x="6053039" y="2166840"/>
              <a:ext cx="450552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8"/>
            <p:cNvCxnSpPr/>
            <p:nvPr/>
          </p:nvCxnSpPr>
          <p:spPr>
            <a:xfrm rot="5400000">
              <a:off x="6709412" y="2137412"/>
              <a:ext cx="4526277" cy="1905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7" name="Straight Connector 79"/>
            <p:cNvCxnSpPr/>
            <p:nvPr/>
          </p:nvCxnSpPr>
          <p:spPr>
            <a:xfrm rot="5400000">
              <a:off x="6026052" y="2041427"/>
              <a:ext cx="4505521" cy="403225"/>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78" name="Straight Connector 80"/>
            <p:cNvCxnSpPr/>
            <p:nvPr/>
          </p:nvCxnSpPr>
          <p:spPr>
            <a:xfrm rot="16200000" flipH="1">
              <a:off x="5927627" y="2139852"/>
              <a:ext cx="4505521" cy="206375"/>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81"/>
            <p:cNvCxnSpPr/>
            <p:nvPr/>
          </p:nvCxnSpPr>
          <p:spPr>
            <a:xfrm rot="5400000">
              <a:off x="6738840" y="2241452"/>
              <a:ext cx="4505521" cy="3175"/>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Straight Connector 82"/>
            <p:cNvCxnSpPr/>
            <p:nvPr/>
          </p:nvCxnSpPr>
          <p:spPr>
            <a:xfrm rot="5400000">
              <a:off x="3728939" y="2204940"/>
              <a:ext cx="450552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3"/>
            <p:cNvCxnSpPr/>
            <p:nvPr/>
          </p:nvCxnSpPr>
          <p:spPr>
            <a:xfrm rot="16200000" flipH="1">
              <a:off x="4224239" y="2166840"/>
              <a:ext cx="450552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2" name="Straight Connector 84"/>
            <p:cNvCxnSpPr/>
            <p:nvPr/>
          </p:nvCxnSpPr>
          <p:spPr>
            <a:xfrm rot="16200000" flipH="1">
              <a:off x="4414739" y="2052540"/>
              <a:ext cx="450552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3" name="Straight Connector 85"/>
            <p:cNvCxnSpPr/>
            <p:nvPr/>
          </p:nvCxnSpPr>
          <p:spPr>
            <a:xfrm rot="5400000">
              <a:off x="3309839" y="2090640"/>
              <a:ext cx="450552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6"/>
            <p:cNvCxnSpPr/>
            <p:nvPr/>
          </p:nvCxnSpPr>
          <p:spPr>
            <a:xfrm rot="16200000" flipH="1">
              <a:off x="4324252" y="2066827"/>
              <a:ext cx="450552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7"/>
            <p:cNvCxnSpPr/>
            <p:nvPr/>
          </p:nvCxnSpPr>
          <p:spPr>
            <a:xfrm rot="5400000">
              <a:off x="4948139" y="2052540"/>
              <a:ext cx="450552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6" name="Straight Connector 88"/>
            <p:cNvCxnSpPr/>
            <p:nvPr/>
          </p:nvCxnSpPr>
          <p:spPr>
            <a:xfrm rot="5400000">
              <a:off x="5405339" y="1747740"/>
              <a:ext cx="450552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9"/>
            <p:cNvCxnSpPr/>
            <p:nvPr/>
          </p:nvCxnSpPr>
          <p:spPr>
            <a:xfrm rot="16200000" flipH="1">
              <a:off x="2547839" y="2014440"/>
              <a:ext cx="4505521" cy="457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88" name="Rectangle 93"/>
          <p:cNvSpPr/>
          <p:nvPr/>
        </p:nvSpPr>
        <p:spPr>
          <a:xfrm>
            <a:off x="0" y="4311650"/>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89" name="Straight Connector 95"/>
          <p:cNvCxnSpPr/>
          <p:nvPr/>
        </p:nvCxnSpPr>
        <p:spPr>
          <a:xfrm>
            <a:off x="0" y="438785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0" name="Straight Connector 96"/>
          <p:cNvCxnSpPr/>
          <p:nvPr/>
        </p:nvCxnSpPr>
        <p:spPr>
          <a:xfrm>
            <a:off x="0" y="6138863"/>
            <a:ext cx="9144000"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91" name="Date Placeholder 1"/>
          <p:cNvSpPr>
            <a:spLocks noGrp="1"/>
          </p:cNvSpPr>
          <p:nvPr>
            <p:ph type="dt" sz="half" idx="10"/>
          </p:nvPr>
        </p:nvSpPr>
        <p:spPr/>
        <p:txBody>
          <a:bodyPr/>
          <a:lstStyle>
            <a:lvl1pPr>
              <a:defRPr/>
            </a:lvl1pPr>
          </a:lstStyle>
          <a:p>
            <a:pPr>
              <a:defRPr/>
            </a:pPr>
            <a:fld id="{2F7E7642-A54C-42AE-8AD4-B1596F0A55CC}" type="datetimeFigureOut">
              <a:rPr lang="en-IE"/>
              <a:pPr>
                <a:defRPr/>
              </a:pPr>
              <a:t>21/01/2015</a:t>
            </a:fld>
            <a:endParaRPr lang="en-IE"/>
          </a:p>
        </p:txBody>
      </p:sp>
      <p:sp>
        <p:nvSpPr>
          <p:cNvPr id="92" name="Footer Placeholder 90"/>
          <p:cNvSpPr>
            <a:spLocks noGrp="1"/>
          </p:cNvSpPr>
          <p:nvPr>
            <p:ph type="ftr" sz="quarter" idx="11"/>
          </p:nvPr>
        </p:nvSpPr>
        <p:spPr/>
        <p:txBody>
          <a:bodyPr/>
          <a:lstStyle>
            <a:lvl1pPr>
              <a:defRPr/>
            </a:lvl1pPr>
          </a:lstStyle>
          <a:p>
            <a:pPr>
              <a:defRPr/>
            </a:pPr>
            <a:endParaRPr lang="en-IE"/>
          </a:p>
        </p:txBody>
      </p:sp>
      <p:sp>
        <p:nvSpPr>
          <p:cNvPr id="93" name="Slide Number Placeholder 91"/>
          <p:cNvSpPr>
            <a:spLocks noGrp="1"/>
          </p:cNvSpPr>
          <p:nvPr>
            <p:ph type="sldNum" sz="quarter" idx="12"/>
          </p:nvPr>
        </p:nvSpPr>
        <p:spPr/>
        <p:txBody>
          <a:bodyPr/>
          <a:lstStyle>
            <a:lvl1pPr>
              <a:defRPr/>
            </a:lvl1pPr>
          </a:lstStyle>
          <a:p>
            <a:pPr>
              <a:defRPr/>
            </a:pPr>
            <a:fld id="{B825C058-099F-4B1F-9A7F-623E5147BB4D}" type="slidenum">
              <a:rPr lang="en-IE"/>
              <a:pPr>
                <a:defRPr/>
              </a:pPr>
              <a:t>‹#›</a:t>
            </a:fld>
            <a:endParaRPr lang="en-IE"/>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8B4B8115-1E2D-4AE5-9E25-72FDC45E06C3}" type="datetimeFigureOut">
              <a:rPr lang="en-IE"/>
              <a:pPr>
                <a:defRPr/>
              </a:pPr>
              <a:t>21/01/2015</a:t>
            </a:fld>
            <a:endParaRPr lang="en-IE"/>
          </a:p>
        </p:txBody>
      </p:sp>
      <p:sp>
        <p:nvSpPr>
          <p:cNvPr id="6" name="Footer Placeholder 4"/>
          <p:cNvSpPr>
            <a:spLocks noGrp="1"/>
          </p:cNvSpPr>
          <p:nvPr>
            <p:ph type="ftr" sz="quarter" idx="11"/>
          </p:nvPr>
        </p:nvSpPr>
        <p:spPr/>
        <p:txBody>
          <a:bodyPr/>
          <a:lstStyle>
            <a:lvl1pPr>
              <a:defRPr/>
            </a:lvl1pPr>
          </a:lstStyle>
          <a:p>
            <a:pPr>
              <a:defRPr/>
            </a:pPr>
            <a:endParaRPr lang="en-IE"/>
          </a:p>
        </p:txBody>
      </p:sp>
      <p:sp>
        <p:nvSpPr>
          <p:cNvPr id="7" name="Slide Number Placeholder 5"/>
          <p:cNvSpPr>
            <a:spLocks noGrp="1"/>
          </p:cNvSpPr>
          <p:nvPr>
            <p:ph type="sldNum" sz="quarter" idx="12"/>
          </p:nvPr>
        </p:nvSpPr>
        <p:spPr/>
        <p:txBody>
          <a:bodyPr/>
          <a:lstStyle>
            <a:lvl1pPr>
              <a:defRPr/>
            </a:lvl1pPr>
          </a:lstStyle>
          <a:p>
            <a:pPr>
              <a:defRPr/>
            </a:pPr>
            <a:fld id="{6CA51ABE-8496-4E72-9641-00DE591F40A3}" type="slidenum">
              <a:rPr lang="en-IE"/>
              <a:pPr>
                <a:defRPr/>
              </a:pPr>
              <a:t>‹#›</a:t>
            </a:fld>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3600DB07-8721-4C0C-ABD9-F6764BF6C7DC}" type="datetimeFigureOut">
              <a:rPr lang="en-IE"/>
              <a:pPr>
                <a:defRPr/>
              </a:pPr>
              <a:t>21/01/2015</a:t>
            </a:fld>
            <a:endParaRPr lang="en-IE"/>
          </a:p>
        </p:txBody>
      </p:sp>
      <p:sp>
        <p:nvSpPr>
          <p:cNvPr id="8" name="Footer Placeholder 4"/>
          <p:cNvSpPr>
            <a:spLocks noGrp="1"/>
          </p:cNvSpPr>
          <p:nvPr>
            <p:ph type="ftr" sz="quarter" idx="11"/>
          </p:nvPr>
        </p:nvSpPr>
        <p:spPr/>
        <p:txBody>
          <a:bodyPr/>
          <a:lstStyle>
            <a:lvl1pPr>
              <a:defRPr/>
            </a:lvl1pPr>
          </a:lstStyle>
          <a:p>
            <a:pPr>
              <a:defRPr/>
            </a:pPr>
            <a:endParaRPr lang="en-IE"/>
          </a:p>
        </p:txBody>
      </p:sp>
      <p:sp>
        <p:nvSpPr>
          <p:cNvPr id="9" name="Slide Number Placeholder 5"/>
          <p:cNvSpPr>
            <a:spLocks noGrp="1"/>
          </p:cNvSpPr>
          <p:nvPr>
            <p:ph type="sldNum" sz="quarter" idx="12"/>
          </p:nvPr>
        </p:nvSpPr>
        <p:spPr/>
        <p:txBody>
          <a:bodyPr/>
          <a:lstStyle>
            <a:lvl1pPr>
              <a:defRPr/>
            </a:lvl1pPr>
          </a:lstStyle>
          <a:p>
            <a:pPr>
              <a:defRPr/>
            </a:pPr>
            <a:fld id="{D2E9F8E9-321E-4867-A956-0874BDB6EA6D}" type="slidenum">
              <a:rPr lang="en-IE"/>
              <a:pPr>
                <a:defRPr/>
              </a:pPr>
              <a:t>‹#›</a:t>
            </a:fld>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904FA801-52DE-4D7F-BAD3-13BC77194D7D}" type="datetimeFigureOut">
              <a:rPr lang="en-IE"/>
              <a:pPr>
                <a:defRPr/>
              </a:pPr>
              <a:t>21/01/2015</a:t>
            </a:fld>
            <a:endParaRPr lang="en-IE"/>
          </a:p>
        </p:txBody>
      </p:sp>
      <p:sp>
        <p:nvSpPr>
          <p:cNvPr id="4" name="Footer Placeholder 4"/>
          <p:cNvSpPr>
            <a:spLocks noGrp="1"/>
          </p:cNvSpPr>
          <p:nvPr>
            <p:ph type="ftr" sz="quarter" idx="11"/>
          </p:nvPr>
        </p:nvSpPr>
        <p:spPr/>
        <p:txBody>
          <a:bodyPr/>
          <a:lstStyle>
            <a:lvl1pPr>
              <a:defRPr/>
            </a:lvl1pPr>
          </a:lstStyle>
          <a:p>
            <a:pPr>
              <a:defRPr/>
            </a:pPr>
            <a:endParaRPr lang="en-IE"/>
          </a:p>
        </p:txBody>
      </p:sp>
      <p:sp>
        <p:nvSpPr>
          <p:cNvPr id="5" name="Slide Number Placeholder 5"/>
          <p:cNvSpPr>
            <a:spLocks noGrp="1"/>
          </p:cNvSpPr>
          <p:nvPr>
            <p:ph type="sldNum" sz="quarter" idx="12"/>
          </p:nvPr>
        </p:nvSpPr>
        <p:spPr/>
        <p:txBody>
          <a:bodyPr/>
          <a:lstStyle>
            <a:lvl1pPr>
              <a:defRPr/>
            </a:lvl1pPr>
          </a:lstStyle>
          <a:p>
            <a:pPr>
              <a:defRPr/>
            </a:pPr>
            <a:fld id="{B0F0CBFA-779D-49A2-9C94-1C3349F7EED3}" type="slidenum">
              <a:rPr lang="en-IE"/>
              <a:pPr>
                <a:defRPr/>
              </a:pPr>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25ACFB24-EAAE-4AD5-AE54-D7BC7705B7DA}" type="datetimeFigureOut">
              <a:rPr lang="en-IE"/>
              <a:pPr>
                <a:defRPr/>
              </a:pPr>
              <a:t>21/01/2015</a:t>
            </a:fld>
            <a:endParaRPr lang="en-IE"/>
          </a:p>
        </p:txBody>
      </p:sp>
      <p:sp>
        <p:nvSpPr>
          <p:cNvPr id="3" name="Footer Placeholder 4"/>
          <p:cNvSpPr>
            <a:spLocks noGrp="1"/>
          </p:cNvSpPr>
          <p:nvPr>
            <p:ph type="ftr" sz="quarter" idx="11"/>
          </p:nvPr>
        </p:nvSpPr>
        <p:spPr/>
        <p:txBody>
          <a:bodyPr/>
          <a:lstStyle>
            <a:lvl1pPr>
              <a:defRPr/>
            </a:lvl1pPr>
          </a:lstStyle>
          <a:p>
            <a:pPr>
              <a:defRPr/>
            </a:pPr>
            <a:endParaRPr lang="en-IE"/>
          </a:p>
        </p:txBody>
      </p:sp>
      <p:sp>
        <p:nvSpPr>
          <p:cNvPr id="4" name="Slide Number Placeholder 5"/>
          <p:cNvSpPr>
            <a:spLocks noGrp="1"/>
          </p:cNvSpPr>
          <p:nvPr>
            <p:ph type="sldNum" sz="quarter" idx="12"/>
          </p:nvPr>
        </p:nvSpPr>
        <p:spPr/>
        <p:txBody>
          <a:bodyPr/>
          <a:lstStyle>
            <a:lvl1pPr>
              <a:defRPr/>
            </a:lvl1pPr>
          </a:lstStyle>
          <a:p>
            <a:pPr>
              <a:defRPr/>
            </a:pPr>
            <a:fld id="{0850D141-EC41-4F3A-9515-4DEC53D40876}" type="slidenum">
              <a:rPr lang="en-IE"/>
              <a:pPr>
                <a:defRPr/>
              </a:pPr>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36"/>
          <p:cNvSpPr/>
          <p:nvPr/>
        </p:nvSpPr>
        <p:spPr>
          <a:xfrm>
            <a:off x="0" y="1563688"/>
            <a:ext cx="2762250" cy="3313112"/>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6" name="Straight Connector 38"/>
          <p:cNvCxnSpPr/>
          <p:nvPr/>
        </p:nvCxnSpPr>
        <p:spPr>
          <a:xfrm rot="5400000">
            <a:off x="1127919" y="3221832"/>
            <a:ext cx="30178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40"/>
          <p:cNvCxnSpPr/>
          <p:nvPr/>
        </p:nvCxnSpPr>
        <p:spPr>
          <a:xfrm>
            <a:off x="0" y="1712913"/>
            <a:ext cx="2651125"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42"/>
          <p:cNvCxnSpPr/>
          <p:nvPr/>
        </p:nvCxnSpPr>
        <p:spPr>
          <a:xfrm>
            <a:off x="0" y="4733925"/>
            <a:ext cx="2651125"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152400" y="1901952"/>
            <a:ext cx="2377440" cy="1371600"/>
          </a:xfrm>
        </p:spPr>
        <p:txBody>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Date Placeholder 4"/>
          <p:cNvSpPr>
            <a:spLocks noGrp="1"/>
          </p:cNvSpPr>
          <p:nvPr>
            <p:ph type="dt" sz="half" idx="10"/>
          </p:nvPr>
        </p:nvSpPr>
        <p:spPr/>
        <p:txBody>
          <a:bodyPr/>
          <a:lstStyle>
            <a:lvl1pPr>
              <a:defRPr/>
            </a:lvl1pPr>
          </a:lstStyle>
          <a:p>
            <a:pPr>
              <a:defRPr/>
            </a:pPr>
            <a:fld id="{C37151EF-7462-45D3-8F0C-63C9670AD4C9}" type="datetimeFigureOut">
              <a:rPr lang="en-IE"/>
              <a:pPr>
                <a:defRPr/>
              </a:pPr>
              <a:t>21/01/2015</a:t>
            </a:fld>
            <a:endParaRPr lang="en-IE"/>
          </a:p>
        </p:txBody>
      </p:sp>
      <p:sp>
        <p:nvSpPr>
          <p:cNvPr id="10" name="Footer Placeholder 5"/>
          <p:cNvSpPr>
            <a:spLocks noGrp="1"/>
          </p:cNvSpPr>
          <p:nvPr>
            <p:ph type="ftr" sz="quarter" idx="11"/>
          </p:nvPr>
        </p:nvSpPr>
        <p:spPr/>
        <p:txBody>
          <a:bodyPr/>
          <a:lstStyle>
            <a:lvl1pPr>
              <a:defRPr/>
            </a:lvl1pPr>
          </a:lstStyle>
          <a:p>
            <a:pPr>
              <a:defRPr/>
            </a:pPr>
            <a:endParaRPr lang="en-IE"/>
          </a:p>
        </p:txBody>
      </p:sp>
      <p:sp>
        <p:nvSpPr>
          <p:cNvPr id="11" name="Slide Number Placeholder 6"/>
          <p:cNvSpPr>
            <a:spLocks noGrp="1"/>
          </p:cNvSpPr>
          <p:nvPr>
            <p:ph type="sldNum" sz="quarter" idx="12"/>
          </p:nvPr>
        </p:nvSpPr>
        <p:spPr/>
        <p:txBody>
          <a:bodyPr/>
          <a:lstStyle>
            <a:lvl1pPr>
              <a:defRPr/>
            </a:lvl1pPr>
          </a:lstStyle>
          <a:p>
            <a:pPr>
              <a:defRPr/>
            </a:pPr>
            <a:fld id="{EC5D172D-E4DA-4CD8-BA69-3F166F0FA756}" type="slidenum">
              <a:rPr lang="en-IE"/>
              <a:pPr>
                <a:defRPr/>
              </a:pPr>
              <a:t>‹#›</a:t>
            </a:fld>
            <a:endParaRPr lang="en-I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32"/>
          <p:cNvSpPr/>
          <p:nvPr/>
        </p:nvSpPr>
        <p:spPr>
          <a:xfrm>
            <a:off x="0" y="1563688"/>
            <a:ext cx="2762250" cy="3313112"/>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cxnSp>
        <p:nvCxnSpPr>
          <p:cNvPr id="6" name="Straight Connector 33"/>
          <p:cNvCxnSpPr/>
          <p:nvPr/>
        </p:nvCxnSpPr>
        <p:spPr>
          <a:xfrm rot="5400000">
            <a:off x="1127919" y="3221832"/>
            <a:ext cx="3017837"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34"/>
          <p:cNvCxnSpPr/>
          <p:nvPr/>
        </p:nvCxnSpPr>
        <p:spPr>
          <a:xfrm>
            <a:off x="0" y="1712913"/>
            <a:ext cx="2651125" cy="15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59"/>
          <p:cNvCxnSpPr/>
          <p:nvPr/>
        </p:nvCxnSpPr>
        <p:spPr>
          <a:xfrm>
            <a:off x="0" y="4733925"/>
            <a:ext cx="2651125"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a:p>
        </p:txBody>
      </p:sp>
      <p:sp>
        <p:nvSpPr>
          <p:cNvPr id="2" name="Title 1"/>
          <p:cNvSpPr>
            <a:spLocks noGrp="1"/>
          </p:cNvSpPr>
          <p:nvPr>
            <p:ph type="title"/>
          </p:nvPr>
        </p:nvSpPr>
        <p:spPr>
          <a:xfrm>
            <a:off x="155448" y="1905000"/>
            <a:ext cx="2377440" cy="1371600"/>
          </a:xfrm>
        </p:spPr>
        <p:txBody>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Date Placeholder 4"/>
          <p:cNvSpPr>
            <a:spLocks noGrp="1"/>
          </p:cNvSpPr>
          <p:nvPr>
            <p:ph type="dt" sz="half" idx="10"/>
          </p:nvPr>
        </p:nvSpPr>
        <p:spPr/>
        <p:txBody>
          <a:bodyPr/>
          <a:lstStyle>
            <a:lvl1pPr>
              <a:defRPr/>
            </a:lvl1pPr>
          </a:lstStyle>
          <a:p>
            <a:pPr>
              <a:defRPr/>
            </a:pPr>
            <a:fld id="{2DDB9780-ED6C-4BFD-9AEB-8561738FD20D}" type="datetimeFigureOut">
              <a:rPr lang="en-IE"/>
              <a:pPr>
                <a:defRPr/>
              </a:pPr>
              <a:t>21/01/2015</a:t>
            </a:fld>
            <a:endParaRPr lang="en-IE"/>
          </a:p>
        </p:txBody>
      </p:sp>
      <p:sp>
        <p:nvSpPr>
          <p:cNvPr id="10" name="Footer Placeholder 5"/>
          <p:cNvSpPr>
            <a:spLocks noGrp="1"/>
          </p:cNvSpPr>
          <p:nvPr>
            <p:ph type="ftr" sz="quarter" idx="11"/>
          </p:nvPr>
        </p:nvSpPr>
        <p:spPr/>
        <p:txBody>
          <a:bodyPr/>
          <a:lstStyle>
            <a:lvl1pPr>
              <a:defRPr/>
            </a:lvl1pPr>
          </a:lstStyle>
          <a:p>
            <a:pPr>
              <a:defRPr/>
            </a:pPr>
            <a:endParaRPr lang="en-IE"/>
          </a:p>
        </p:txBody>
      </p:sp>
      <p:sp>
        <p:nvSpPr>
          <p:cNvPr id="11" name="Slide Number Placeholder 6"/>
          <p:cNvSpPr>
            <a:spLocks noGrp="1"/>
          </p:cNvSpPr>
          <p:nvPr>
            <p:ph type="sldNum" sz="quarter" idx="12"/>
          </p:nvPr>
        </p:nvSpPr>
        <p:spPr/>
        <p:txBody>
          <a:bodyPr/>
          <a:lstStyle>
            <a:lvl1pPr>
              <a:defRPr/>
            </a:lvl1pPr>
          </a:lstStyle>
          <a:p>
            <a:pPr>
              <a:defRPr/>
            </a:pPr>
            <a:fld id="{63A2F746-E264-44F3-974B-A0C5C28EA80C}" type="slidenum">
              <a:rPr lang="en-IE"/>
              <a:pPr>
                <a:defRPr/>
              </a:pPr>
              <a:t>‹#›</a:t>
            </a:fld>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225" y="136525"/>
            <a:ext cx="8869363" cy="658495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1028"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1190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2"/>
                </a:solidFill>
                <a:latin typeface="+mn-lt"/>
              </a:defRPr>
            </a:lvl1pPr>
          </a:lstStyle>
          <a:p>
            <a:pPr>
              <a:defRPr/>
            </a:pPr>
            <a:fld id="{AE071E8D-6EDF-4CB8-AF79-AC4DAFB0652A}" type="datetimeFigureOut">
              <a:rPr lang="en-IE"/>
              <a:pPr>
                <a:defRPr/>
              </a:pPr>
              <a:t>21/01/2015</a:t>
            </a:fld>
            <a:endParaRPr lang="en-IE"/>
          </a:p>
        </p:txBody>
      </p:sp>
      <p:sp>
        <p:nvSpPr>
          <p:cNvPr id="5" name="Footer Placeholder 4"/>
          <p:cNvSpPr>
            <a:spLocks noGrp="1"/>
          </p:cNvSpPr>
          <p:nvPr>
            <p:ph type="ftr" sz="quarter" idx="3"/>
          </p:nvPr>
        </p:nvSpPr>
        <p:spPr>
          <a:xfrm>
            <a:off x="2830513" y="6311900"/>
            <a:ext cx="3482975"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2"/>
                </a:solidFill>
                <a:latin typeface="+mn-lt"/>
              </a:defRPr>
            </a:lvl1pPr>
          </a:lstStyle>
          <a:p>
            <a:pPr>
              <a:defRPr/>
            </a:pPr>
            <a:endParaRPr lang="en-IE"/>
          </a:p>
        </p:txBody>
      </p:sp>
      <p:sp>
        <p:nvSpPr>
          <p:cNvPr id="6" name="Slide Number Placeholder 5"/>
          <p:cNvSpPr>
            <a:spLocks noGrp="1"/>
          </p:cNvSpPr>
          <p:nvPr>
            <p:ph type="sldNum" sz="quarter" idx="4"/>
          </p:nvPr>
        </p:nvSpPr>
        <p:spPr>
          <a:xfrm>
            <a:off x="6553200" y="631190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2"/>
                </a:solidFill>
                <a:latin typeface="+mn-lt"/>
              </a:defRPr>
            </a:lvl1pPr>
          </a:lstStyle>
          <a:p>
            <a:pPr>
              <a:defRPr/>
            </a:pPr>
            <a:fld id="{73CDE6BD-6BA2-42EE-A916-BEC12B565CDC}" type="slidenum">
              <a:rPr lang="en-IE"/>
              <a:pPr>
                <a:defRPr/>
              </a:pPr>
              <a:t>‹#›</a:t>
            </a:fld>
            <a:endParaRPr lang="en-IE"/>
          </a:p>
        </p:txBody>
      </p:sp>
    </p:spTree>
  </p:cSld>
  <p:clrMap bg1="dk1" tx1="lt1" bg2="dk2" tx2="lt2" accent1="accent1" accent2="accent2" accent3="accent3" accent4="accent4" accent5="accent5" accent6="accent6" hlink="hlink" folHlink="folHlink"/>
  <p:sldLayoutIdLst>
    <p:sldLayoutId id="2147483672" r:id="rId1"/>
    <p:sldLayoutId id="2147483671" r:id="rId2"/>
    <p:sldLayoutId id="2147483673" r:id="rId3"/>
    <p:sldLayoutId id="2147483670" r:id="rId4"/>
    <p:sldLayoutId id="2147483669" r:id="rId5"/>
    <p:sldLayoutId id="2147483668" r:id="rId6"/>
    <p:sldLayoutId id="2147483667" r:id="rId7"/>
    <p:sldLayoutId id="2147483674" r:id="rId8"/>
    <p:sldLayoutId id="2147483675" r:id="rId9"/>
    <p:sldLayoutId id="2147483666" r:id="rId10"/>
    <p:sldLayoutId id="2147483665" r:id="rId11"/>
  </p:sldLayoutIdLst>
  <p:txStyles>
    <p:titleStyle>
      <a:lvl1pPr algn="l" rtl="0" eaLnBrk="0" fontAlgn="base" hangingPunct="0">
        <a:spcBef>
          <a:spcPct val="0"/>
        </a:spcBef>
        <a:spcAft>
          <a:spcPct val="0"/>
        </a:spcAft>
        <a:tabLst>
          <a:tab pos="3830638" algn="l"/>
        </a:tabLst>
        <a:defRPr sz="3600" b="1" kern="1200" spc="50">
          <a:ln w="13335" cmpd="sng">
            <a:solidFill>
              <a:schemeClr val="accent1">
                <a:lumMod val="50000"/>
              </a:schemeClr>
            </a:solidFill>
            <a:prstDash val="solid"/>
          </a:ln>
          <a:solidFill>
            <a:srgbClr val="FEFEFE"/>
          </a:solidFill>
          <a:latin typeface="+mj-lt"/>
          <a:ea typeface="+mj-ea"/>
          <a:cs typeface="+mj-cs"/>
        </a:defRPr>
      </a:lvl1pPr>
      <a:lvl2pPr algn="l" rtl="0" eaLnBrk="0" fontAlgn="base" hangingPunct="0">
        <a:spcBef>
          <a:spcPct val="0"/>
        </a:spcBef>
        <a:spcAft>
          <a:spcPct val="0"/>
        </a:spcAft>
        <a:tabLst>
          <a:tab pos="3830638" algn="l"/>
        </a:tabLst>
        <a:defRPr sz="3600" b="1">
          <a:solidFill>
            <a:srgbClr val="FEFEFE"/>
          </a:solidFill>
          <a:latin typeface="Tw Cen MT" pitchFamily="34" charset="0"/>
        </a:defRPr>
      </a:lvl2pPr>
      <a:lvl3pPr algn="l" rtl="0" eaLnBrk="0" fontAlgn="base" hangingPunct="0">
        <a:spcBef>
          <a:spcPct val="0"/>
        </a:spcBef>
        <a:spcAft>
          <a:spcPct val="0"/>
        </a:spcAft>
        <a:tabLst>
          <a:tab pos="3830638" algn="l"/>
        </a:tabLst>
        <a:defRPr sz="3600" b="1">
          <a:solidFill>
            <a:srgbClr val="FEFEFE"/>
          </a:solidFill>
          <a:latin typeface="Tw Cen MT" pitchFamily="34" charset="0"/>
        </a:defRPr>
      </a:lvl3pPr>
      <a:lvl4pPr algn="l" rtl="0" eaLnBrk="0" fontAlgn="base" hangingPunct="0">
        <a:spcBef>
          <a:spcPct val="0"/>
        </a:spcBef>
        <a:spcAft>
          <a:spcPct val="0"/>
        </a:spcAft>
        <a:tabLst>
          <a:tab pos="3830638" algn="l"/>
        </a:tabLst>
        <a:defRPr sz="3600" b="1">
          <a:solidFill>
            <a:srgbClr val="FEFEFE"/>
          </a:solidFill>
          <a:latin typeface="Tw Cen MT" pitchFamily="34" charset="0"/>
        </a:defRPr>
      </a:lvl4pPr>
      <a:lvl5pPr algn="l" rtl="0" eaLnBrk="0" fontAlgn="base" hangingPunct="0">
        <a:spcBef>
          <a:spcPct val="0"/>
        </a:spcBef>
        <a:spcAft>
          <a:spcPct val="0"/>
        </a:spcAft>
        <a:tabLst>
          <a:tab pos="3830638" algn="l"/>
        </a:tabLst>
        <a:defRPr sz="3600" b="1">
          <a:solidFill>
            <a:srgbClr val="FEFEFE"/>
          </a:solidFill>
          <a:latin typeface="Tw Cen MT" pitchFamily="34" charset="0"/>
        </a:defRPr>
      </a:lvl5pPr>
      <a:lvl6pPr marL="457200" algn="l" rtl="0" fontAlgn="base">
        <a:spcBef>
          <a:spcPct val="0"/>
        </a:spcBef>
        <a:spcAft>
          <a:spcPct val="0"/>
        </a:spcAft>
        <a:tabLst>
          <a:tab pos="3830638" algn="l"/>
        </a:tabLst>
        <a:defRPr sz="3600" b="1">
          <a:solidFill>
            <a:srgbClr val="FEFEFE"/>
          </a:solidFill>
          <a:latin typeface="Tw Cen MT" pitchFamily="34" charset="0"/>
        </a:defRPr>
      </a:lvl6pPr>
      <a:lvl7pPr marL="914400" algn="l" rtl="0" fontAlgn="base">
        <a:spcBef>
          <a:spcPct val="0"/>
        </a:spcBef>
        <a:spcAft>
          <a:spcPct val="0"/>
        </a:spcAft>
        <a:tabLst>
          <a:tab pos="3830638" algn="l"/>
        </a:tabLst>
        <a:defRPr sz="3600" b="1">
          <a:solidFill>
            <a:srgbClr val="FEFEFE"/>
          </a:solidFill>
          <a:latin typeface="Tw Cen MT" pitchFamily="34" charset="0"/>
        </a:defRPr>
      </a:lvl7pPr>
      <a:lvl8pPr marL="1371600" algn="l" rtl="0" fontAlgn="base">
        <a:spcBef>
          <a:spcPct val="0"/>
        </a:spcBef>
        <a:spcAft>
          <a:spcPct val="0"/>
        </a:spcAft>
        <a:tabLst>
          <a:tab pos="3830638" algn="l"/>
        </a:tabLst>
        <a:defRPr sz="3600" b="1">
          <a:solidFill>
            <a:srgbClr val="FEFEFE"/>
          </a:solidFill>
          <a:latin typeface="Tw Cen MT" pitchFamily="34" charset="0"/>
        </a:defRPr>
      </a:lvl8pPr>
      <a:lvl9pPr marL="1828800" algn="l" rtl="0" fontAlgn="base">
        <a:spcBef>
          <a:spcPct val="0"/>
        </a:spcBef>
        <a:spcAft>
          <a:spcPct val="0"/>
        </a:spcAft>
        <a:tabLst>
          <a:tab pos="3830638" algn="l"/>
        </a:tabLst>
        <a:defRPr sz="3600" b="1">
          <a:solidFill>
            <a:srgbClr val="FEFEFE"/>
          </a:solidFill>
          <a:latin typeface="Tw Cen MT" pitchFamily="34" charset="0"/>
        </a:defRPr>
      </a:lvl9pPr>
    </p:titleStyle>
    <p:bodyStyle>
      <a:lvl1pPr marL="273050" indent="-273050" algn="l" rtl="0" eaLnBrk="0" fontAlgn="base" hangingPunct="0">
        <a:spcBef>
          <a:spcPct val="20000"/>
        </a:spcBef>
        <a:spcAft>
          <a:spcPct val="0"/>
        </a:spcAft>
        <a:buClr>
          <a:srgbClr val="ACC2C9"/>
        </a:buClr>
        <a:buFont typeface="Arial" charset="0"/>
        <a:buChar char="•"/>
        <a:defRPr sz="2400" kern="1200">
          <a:solidFill>
            <a:schemeClr val="tx2"/>
          </a:solidFill>
          <a:latin typeface="+mn-lt"/>
          <a:ea typeface="+mn-ea"/>
          <a:cs typeface="+mn-cs"/>
        </a:defRPr>
      </a:lvl1pPr>
      <a:lvl2pPr marL="547688" indent="-182563" algn="l" rtl="0" eaLnBrk="0" fontAlgn="base" hangingPunct="0">
        <a:spcBef>
          <a:spcPct val="20000"/>
        </a:spcBef>
        <a:spcAft>
          <a:spcPct val="0"/>
        </a:spcAft>
        <a:buClr>
          <a:srgbClr val="ACC2C9"/>
        </a:buClr>
        <a:buFont typeface="Arial" charset="0"/>
        <a:buChar char="•"/>
        <a:defRPr sz="2000" kern="1200">
          <a:solidFill>
            <a:schemeClr val="tx1"/>
          </a:solidFill>
          <a:latin typeface="+mn-lt"/>
          <a:ea typeface="+mn-ea"/>
          <a:cs typeface="+mn-cs"/>
        </a:defRPr>
      </a:lvl2pPr>
      <a:lvl3pPr marL="914400" indent="-228600" algn="l" rtl="0" eaLnBrk="0" fontAlgn="base" hangingPunct="0">
        <a:spcBef>
          <a:spcPct val="20000"/>
        </a:spcBef>
        <a:spcAft>
          <a:spcPct val="0"/>
        </a:spcAft>
        <a:buClr>
          <a:schemeClr val="accent2"/>
        </a:buClr>
        <a:buFont typeface="Arial" charset="0"/>
        <a:buChar char="•"/>
        <a:defRPr sz="2000" kern="1200">
          <a:solidFill>
            <a:schemeClr val="tx2"/>
          </a:solidFill>
          <a:latin typeface="+mn-lt"/>
          <a:ea typeface="+mn-ea"/>
          <a:cs typeface="+mn-cs"/>
        </a:defRPr>
      </a:lvl3pPr>
      <a:lvl4pPr marL="1187450" indent="-228600" algn="l" rtl="0" eaLnBrk="0" fontAlgn="base" hangingPunct="0">
        <a:spcBef>
          <a:spcPct val="20000"/>
        </a:spcBef>
        <a:spcAft>
          <a:spcPct val="0"/>
        </a:spcAft>
        <a:buClr>
          <a:srgbClr val="99987F"/>
        </a:buClr>
        <a:buFont typeface="Arial" charset="0"/>
        <a:buChar char="•"/>
        <a:defRPr kern="1200">
          <a:solidFill>
            <a:schemeClr val="tx1"/>
          </a:solidFill>
          <a:latin typeface="+mn-lt"/>
          <a:ea typeface="+mn-ea"/>
          <a:cs typeface="+mn-cs"/>
        </a:defRPr>
      </a:lvl4pPr>
      <a:lvl5pPr marL="1462088" indent="-228600" algn="l" rtl="0" eaLnBrk="0" fontAlgn="base" hangingPunct="0">
        <a:spcBef>
          <a:spcPct val="20000"/>
        </a:spcBef>
        <a:spcAft>
          <a:spcPct val="0"/>
        </a:spcAft>
        <a:buClr>
          <a:srgbClr val="90AC97"/>
        </a:buClr>
        <a:buFont typeface="Arial" charset="0"/>
        <a:buChar char="•"/>
        <a:defRPr sz="1600" kern="120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glanagua.ie/project.php?ID=8"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mailto:post@people.ie" TargetMode="External"/><Relationship Id="rId2" Type="http://schemas.openxmlformats.org/officeDocument/2006/relationships/hyperlink" Target="http://www.people.ie/" TargetMode="External"/><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corporateeurope.org/trade/2013/09/european-commission-preparing-eu-us-trade-talks-119-meetings-industry-lobbyist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spcAft>
                <a:spcPts val="0"/>
              </a:spcAft>
              <a:defRPr/>
            </a:pPr>
            <a:r>
              <a:rPr lang="en-IE" sz="7200" dirty="0" smtClean="0"/>
              <a:t>TTIP/CETA</a:t>
            </a:r>
            <a:endParaRPr lang="en-IE" sz="7200" dirty="0"/>
          </a:p>
        </p:txBody>
      </p:sp>
      <p:sp>
        <p:nvSpPr>
          <p:cNvPr id="14338" name="Subtitle 2"/>
          <p:cNvSpPr>
            <a:spLocks noGrp="1"/>
          </p:cNvSpPr>
          <p:nvPr>
            <p:ph type="subTitle" idx="1"/>
          </p:nvPr>
        </p:nvSpPr>
        <p:spPr/>
        <p:txBody>
          <a:bodyPr/>
          <a:lstStyle/>
          <a:p>
            <a:pPr eaLnBrk="1" hangingPunct="1"/>
            <a:r>
              <a:rPr lang="en-IE" sz="3200" b="1" smtClean="0"/>
              <a:t>A Corporate Power Grab</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000" dirty="0" smtClean="0">
                <a:solidFill>
                  <a:schemeClr val="accent6">
                    <a:tint val="1000"/>
                  </a:schemeClr>
                </a:solidFill>
              </a:rPr>
              <a:t>True to form!</a:t>
            </a:r>
            <a:endParaRPr lang="en-IE" sz="6000" dirty="0">
              <a:solidFill>
                <a:schemeClr val="accent6">
                  <a:tint val="1000"/>
                </a:schemeClr>
              </a:solidFill>
            </a:endParaRPr>
          </a:p>
        </p:txBody>
      </p:sp>
      <p:pic>
        <p:nvPicPr>
          <p:cNvPr id="25602" name="Picture 2"/>
          <p:cNvPicPr>
            <a:picLocks noGrp="1" noChangeAspect="1" noChangeArrowheads="1"/>
          </p:cNvPicPr>
          <p:nvPr>
            <p:ph idx="1"/>
          </p:nvPr>
        </p:nvPicPr>
        <p:blipFill>
          <a:blip r:embed="rId2"/>
          <a:srcRect/>
          <a:stretch>
            <a:fillRect/>
          </a:stretch>
        </p:blipFill>
        <p:spPr>
          <a:xfrm>
            <a:off x="1374775" y="1600200"/>
            <a:ext cx="6394450" cy="4525963"/>
          </a:xfr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normAutofit fontScale="90000"/>
          </a:bodyPr>
          <a:lstStyle/>
          <a:p>
            <a:pPr algn="ctr" eaLnBrk="1" fontAlgn="auto" hangingPunct="1">
              <a:spcAft>
                <a:spcPts val="0"/>
              </a:spcAft>
              <a:defRPr/>
            </a:pPr>
            <a:r>
              <a:rPr lang="en-IE" sz="5400" dirty="0" smtClean="0">
                <a:solidFill>
                  <a:schemeClr val="accent6">
                    <a:tint val="1000"/>
                  </a:schemeClr>
                </a:solidFill>
              </a:rPr>
              <a:t>But every picture tells a story!</a:t>
            </a:r>
            <a:endParaRPr lang="en-IE" sz="5400" dirty="0">
              <a:solidFill>
                <a:schemeClr val="accent6">
                  <a:tint val="1000"/>
                </a:schemeClr>
              </a:solidFill>
            </a:endParaRPr>
          </a:p>
        </p:txBody>
      </p:sp>
      <p:pic>
        <p:nvPicPr>
          <p:cNvPr id="26626" name="Picture 2"/>
          <p:cNvPicPr>
            <a:picLocks noGrp="1" noChangeAspect="1" noChangeArrowheads="1"/>
          </p:cNvPicPr>
          <p:nvPr>
            <p:ph idx="1"/>
          </p:nvPr>
        </p:nvPicPr>
        <p:blipFill>
          <a:blip r:embed="rId2"/>
          <a:srcRect/>
          <a:stretch>
            <a:fillRect/>
          </a:stretch>
        </p:blipFill>
        <p:spPr>
          <a:xfrm>
            <a:off x="1374775" y="1600200"/>
            <a:ext cx="6394450" cy="4525963"/>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fontScale="90000"/>
          </a:bodyPr>
          <a:lstStyle/>
          <a:p>
            <a:pPr algn="ctr" eaLnBrk="1" fontAlgn="auto" hangingPunct="1">
              <a:spcAft>
                <a:spcPts val="0"/>
              </a:spcAft>
              <a:defRPr/>
            </a:pPr>
            <a:r>
              <a:rPr lang="en-IE" sz="6600" dirty="0" smtClean="0">
                <a:solidFill>
                  <a:schemeClr val="accent6">
                    <a:tint val="1000"/>
                  </a:schemeClr>
                </a:solidFill>
              </a:rPr>
              <a:t>Is it transparent?</a:t>
            </a:r>
            <a:endParaRPr lang="en-IE" sz="6600" dirty="0">
              <a:solidFill>
                <a:schemeClr val="accent6">
                  <a:tint val="1000"/>
                </a:schemeClr>
              </a:solidFill>
            </a:endParaRPr>
          </a:p>
        </p:txBody>
      </p:sp>
      <p:sp>
        <p:nvSpPr>
          <p:cNvPr id="27650" name="Content Placeholder 2"/>
          <p:cNvSpPr>
            <a:spLocks noGrp="1"/>
          </p:cNvSpPr>
          <p:nvPr>
            <p:ph idx="1"/>
          </p:nvPr>
        </p:nvSpPr>
        <p:spPr>
          <a:xfrm>
            <a:off x="457200" y="1052513"/>
            <a:ext cx="8229600" cy="5256212"/>
          </a:xfrm>
        </p:spPr>
        <p:txBody>
          <a:bodyPr/>
          <a:lstStyle/>
          <a:p>
            <a:pPr eaLnBrk="1" hangingPunct="1"/>
            <a:r>
              <a:rPr lang="en-US" b="1" smtClean="0"/>
              <a:t>The EU Commission has placed restrictions on documents that outline the degree of deregulation being demanded of EU member states by US negotiators. Until a couple of weeks ago, EU negotiating documents could only be read by a few designated individuals in supervised reading rooms.</a:t>
            </a:r>
          </a:p>
          <a:p>
            <a:pPr eaLnBrk="1" hangingPunct="1"/>
            <a:endParaRPr lang="en-US" b="1" smtClean="0"/>
          </a:p>
          <a:p>
            <a:pPr eaLnBrk="1" hangingPunct="1"/>
            <a:r>
              <a:rPr lang="en-US" b="1" smtClean="0"/>
              <a:t>As a result of pressure from civil society groups; The EU’s negotiating mandate was released – though it had already been leaked twice and</a:t>
            </a:r>
          </a:p>
          <a:p>
            <a:pPr eaLnBrk="1" hangingPunct="1"/>
            <a:endParaRPr lang="en-US" b="1" smtClean="0"/>
          </a:p>
          <a:p>
            <a:pPr eaLnBrk="1" hangingPunct="1"/>
            <a:r>
              <a:rPr lang="en-US" b="1" smtClean="0"/>
              <a:t>A lot of information has come from individual leaks, Wikileaks and from comparisons with similar agreements.</a:t>
            </a:r>
          </a:p>
          <a:p>
            <a:pPr eaLnBrk="1" hangingPunct="1"/>
            <a:endParaRPr lang="en-US" b="1" smtClean="0"/>
          </a:p>
        </p:txBody>
      </p:sp>
      <p:pic>
        <p:nvPicPr>
          <p:cNvPr id="27651" name="Picture 2"/>
          <p:cNvPicPr>
            <a:picLocks noChangeAspect="1" noChangeArrowheads="1"/>
          </p:cNvPicPr>
          <p:nvPr/>
        </p:nvPicPr>
        <p:blipFill>
          <a:blip r:embed="rId3"/>
          <a:srcRect/>
          <a:stretch>
            <a:fillRect/>
          </a:stretch>
        </p:blipFill>
        <p:spPr bwMode="auto">
          <a:xfrm>
            <a:off x="3013075" y="5805488"/>
            <a:ext cx="2447925" cy="90011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ctr" eaLnBrk="1" fontAlgn="auto" hangingPunct="1">
              <a:spcAft>
                <a:spcPts val="0"/>
              </a:spcAft>
              <a:defRPr/>
            </a:pPr>
            <a:r>
              <a:rPr lang="en-IE" sz="4000" dirty="0" smtClean="0">
                <a:solidFill>
                  <a:schemeClr val="accent6">
                    <a:tint val="1000"/>
                  </a:schemeClr>
                </a:solidFill>
              </a:rPr>
              <a:t>And more has just been released</a:t>
            </a:r>
            <a:endParaRPr lang="en-IE" sz="4000" dirty="0">
              <a:solidFill>
                <a:schemeClr val="accent6">
                  <a:tint val="1000"/>
                </a:schemeClr>
              </a:solidFill>
            </a:endParaRPr>
          </a:p>
        </p:txBody>
      </p:sp>
      <p:sp>
        <p:nvSpPr>
          <p:cNvPr id="3" name="Content Placeholder 2"/>
          <p:cNvSpPr>
            <a:spLocks noGrp="1"/>
          </p:cNvSpPr>
          <p:nvPr>
            <p:ph idx="1"/>
          </p:nvPr>
        </p:nvSpPr>
        <p:spPr>
          <a:xfrm>
            <a:off x="179388" y="333375"/>
            <a:ext cx="8507412" cy="7199313"/>
          </a:xfrm>
        </p:spPr>
        <p:txBody>
          <a:bodyPr rtlCol="0">
            <a:normAutofit fontScale="85000" lnSpcReduction="20000"/>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endParaRPr lang="en-IE" b="1" dirty="0" smtClean="0">
              <a:solidFill>
                <a:srgbClr val="FF0000"/>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endParaRPr lang="en-IE" b="1" dirty="0">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sz="2200" b="1" dirty="0" smtClean="0">
                <a:latin typeface="Arial Black" panose="020B0A04020102020204" pitchFamily="34" charset="0"/>
              </a:rPr>
              <a:t>The </a:t>
            </a:r>
            <a:r>
              <a:rPr lang="en-IE" sz="2200" b="1" dirty="0" smtClean="0">
                <a:solidFill>
                  <a:srgbClr val="FFC000"/>
                </a:solidFill>
                <a:latin typeface="Arial Black" panose="020B0A04020102020204" pitchFamily="34" charset="0"/>
              </a:rPr>
              <a:t>'textual </a:t>
            </a:r>
            <a:r>
              <a:rPr lang="en-IE" sz="2200" b="1" dirty="0">
                <a:solidFill>
                  <a:srgbClr val="FFC000"/>
                </a:solidFill>
                <a:latin typeface="Arial Black" panose="020B0A04020102020204" pitchFamily="34" charset="0"/>
              </a:rPr>
              <a:t>proposals' </a:t>
            </a:r>
            <a:r>
              <a:rPr lang="en-IE" sz="2200" b="1" dirty="0" smtClean="0">
                <a:latin typeface="Arial Black" panose="020B0A04020102020204" pitchFamily="34" charset="0"/>
              </a:rPr>
              <a:t>set </a:t>
            </a:r>
            <a:r>
              <a:rPr lang="en-IE" sz="2200" b="1" dirty="0">
                <a:latin typeface="Arial Black" panose="020B0A04020102020204" pitchFamily="34" charset="0"/>
              </a:rPr>
              <a:t>out the EU’s </a:t>
            </a:r>
            <a:endParaRPr lang="en-IE" sz="2200" b="1" dirty="0" smtClean="0">
              <a:latin typeface="Arial Black" panose="020B0A04020102020204" pitchFamily="34" charset="0"/>
            </a:endParaRPr>
          </a:p>
          <a:p>
            <a:pPr marL="266700" indent="0" eaLnBrk="1" fontAlgn="auto" hangingPunct="1">
              <a:spcAft>
                <a:spcPts val="0"/>
              </a:spcAft>
              <a:buClr>
                <a:schemeClr val="accent1">
                  <a:lumMod val="60000"/>
                  <a:lumOff val="40000"/>
                </a:schemeClr>
              </a:buClr>
              <a:buFont typeface="Arial" pitchFamily="34" charset="0"/>
              <a:buNone/>
              <a:defRPr/>
            </a:pPr>
            <a:r>
              <a:rPr lang="en-IE" sz="2200" b="1" dirty="0" smtClean="0">
                <a:latin typeface="Arial Black" panose="020B0A04020102020204" pitchFamily="34" charset="0"/>
              </a:rPr>
              <a:t>specific proposals </a:t>
            </a:r>
            <a:r>
              <a:rPr lang="en-IE" sz="2200" b="1" dirty="0">
                <a:latin typeface="Arial Black" panose="020B0A04020102020204" pitchFamily="34" charset="0"/>
              </a:rPr>
              <a:t>for legal text that has been </a:t>
            </a:r>
            <a:endParaRPr lang="en-IE" sz="2200" b="1" dirty="0" smtClean="0">
              <a:latin typeface="Arial Black" panose="020B0A04020102020204" pitchFamily="34" charset="0"/>
            </a:endParaRPr>
          </a:p>
          <a:p>
            <a:pPr marL="266700" indent="0" eaLnBrk="1" fontAlgn="auto" hangingPunct="1">
              <a:spcAft>
                <a:spcPts val="0"/>
              </a:spcAft>
              <a:buClr>
                <a:schemeClr val="accent1">
                  <a:lumMod val="60000"/>
                  <a:lumOff val="40000"/>
                </a:schemeClr>
              </a:buClr>
              <a:buFont typeface="Arial" pitchFamily="34" charset="0"/>
              <a:buNone/>
              <a:defRPr/>
            </a:pPr>
            <a:r>
              <a:rPr lang="en-IE" sz="2200" b="1" dirty="0" smtClean="0">
                <a:latin typeface="Arial Black" panose="020B0A04020102020204" pitchFamily="34" charset="0"/>
              </a:rPr>
              <a:t>tabled </a:t>
            </a:r>
            <a:r>
              <a:rPr lang="en-IE" sz="2200" b="1" dirty="0">
                <a:latin typeface="Arial Black" panose="020B0A04020102020204" pitchFamily="34" charset="0"/>
              </a:rPr>
              <a:t>in </a:t>
            </a:r>
            <a:r>
              <a:rPr lang="en-IE" sz="2200" b="1" dirty="0" smtClean="0">
                <a:latin typeface="Arial Black" panose="020B0A04020102020204" pitchFamily="34" charset="0"/>
              </a:rPr>
              <a:t>the </a:t>
            </a:r>
            <a:r>
              <a:rPr lang="en-IE" sz="2200" b="1" dirty="0">
                <a:latin typeface="Arial Black" panose="020B0A04020102020204" pitchFamily="34" charset="0"/>
              </a:rPr>
              <a:t>proposed TTIP. They set out actual </a:t>
            </a:r>
            <a:endParaRPr lang="en-IE" sz="2200" b="1" dirty="0" smtClean="0">
              <a:latin typeface="Arial Black" panose="020B0A04020102020204" pitchFamily="34" charset="0"/>
            </a:endParaRPr>
          </a:p>
          <a:p>
            <a:pPr marL="266700" indent="0" eaLnBrk="1" fontAlgn="auto" hangingPunct="1">
              <a:spcAft>
                <a:spcPts val="0"/>
              </a:spcAft>
              <a:buClr>
                <a:schemeClr val="accent1">
                  <a:lumMod val="60000"/>
                  <a:lumOff val="40000"/>
                </a:schemeClr>
              </a:buClr>
              <a:buFont typeface="Arial" pitchFamily="34" charset="0"/>
              <a:buNone/>
              <a:defRPr/>
            </a:pPr>
            <a:r>
              <a:rPr lang="en-IE" sz="2200" b="1" dirty="0" smtClean="0">
                <a:latin typeface="Arial Black" panose="020B0A04020102020204" pitchFamily="34" charset="0"/>
              </a:rPr>
              <a:t>language and </a:t>
            </a:r>
            <a:r>
              <a:rPr lang="en-IE" sz="2200" b="1" dirty="0">
                <a:latin typeface="Arial Black" panose="020B0A04020102020204" pitchFamily="34" charset="0"/>
              </a:rPr>
              <a:t>binding commitments which the </a:t>
            </a:r>
            <a:endParaRPr lang="en-IE" sz="2200" b="1" dirty="0" smtClean="0">
              <a:latin typeface="Arial Black" panose="020B0A04020102020204" pitchFamily="34" charset="0"/>
            </a:endParaRPr>
          </a:p>
          <a:p>
            <a:pPr marL="266700" indent="0" eaLnBrk="1" fontAlgn="auto" hangingPunct="1">
              <a:spcAft>
                <a:spcPts val="0"/>
              </a:spcAft>
              <a:buClr>
                <a:schemeClr val="accent1">
                  <a:lumMod val="60000"/>
                  <a:lumOff val="40000"/>
                </a:schemeClr>
              </a:buClr>
              <a:buFont typeface="Arial" pitchFamily="34" charset="0"/>
              <a:buNone/>
              <a:defRPr/>
            </a:pPr>
            <a:r>
              <a:rPr lang="en-IE" sz="2200" b="1" dirty="0" smtClean="0">
                <a:latin typeface="Arial Black" panose="020B0A04020102020204" pitchFamily="34" charset="0"/>
              </a:rPr>
              <a:t>EU </a:t>
            </a:r>
            <a:r>
              <a:rPr lang="en-IE" sz="2200" b="1" dirty="0">
                <a:latin typeface="Arial Black" panose="020B0A04020102020204" pitchFamily="34" charset="0"/>
              </a:rPr>
              <a:t>would </a:t>
            </a:r>
            <a:r>
              <a:rPr lang="en-IE" sz="2200" b="1" dirty="0" smtClean="0">
                <a:latin typeface="Arial Black" panose="020B0A04020102020204" pitchFamily="34" charset="0"/>
              </a:rPr>
              <a:t>like </a:t>
            </a:r>
            <a:r>
              <a:rPr lang="en-IE" sz="2200" b="1" dirty="0">
                <a:latin typeface="Arial Black" panose="020B0A04020102020204" pitchFamily="34" charset="0"/>
              </a:rPr>
              <a:t>to see in the parts of the agreement </a:t>
            </a:r>
            <a:endParaRPr lang="en-IE" sz="2200" b="1" dirty="0" smtClean="0">
              <a:latin typeface="Arial Black" panose="020B0A04020102020204" pitchFamily="34" charset="0"/>
            </a:endParaRPr>
          </a:p>
          <a:p>
            <a:pPr marL="266700" indent="0" eaLnBrk="1" fontAlgn="auto" hangingPunct="1">
              <a:spcAft>
                <a:spcPts val="0"/>
              </a:spcAft>
              <a:buClr>
                <a:schemeClr val="accent1">
                  <a:lumMod val="60000"/>
                  <a:lumOff val="40000"/>
                </a:schemeClr>
              </a:buClr>
              <a:buFont typeface="Arial" pitchFamily="34" charset="0"/>
              <a:buNone/>
              <a:defRPr/>
            </a:pPr>
            <a:r>
              <a:rPr lang="en-IE" sz="2200" b="1" dirty="0" smtClean="0">
                <a:latin typeface="Arial Black" panose="020B0A04020102020204" pitchFamily="34" charset="0"/>
              </a:rPr>
              <a:t>covering </a:t>
            </a:r>
            <a:r>
              <a:rPr lang="en-IE" sz="2200" b="1" dirty="0">
                <a:latin typeface="Arial Black" panose="020B0A04020102020204" pitchFamily="34" charset="0"/>
              </a:rPr>
              <a:t>regulatory and rules issues</a:t>
            </a:r>
            <a:r>
              <a:rPr lang="en-IE" sz="2200" b="1" dirty="0" smtClean="0">
                <a:latin typeface="Arial Black" panose="020B0A04020102020204" pitchFamily="34" charset="0"/>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2200" b="1" dirty="0" smtClean="0">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sz="2200" b="1" dirty="0" smtClean="0">
                <a:latin typeface="Arial Black" panose="020B0A04020102020204" pitchFamily="34" charset="0"/>
              </a:rPr>
              <a:t>The </a:t>
            </a:r>
            <a:r>
              <a:rPr lang="en-IE" sz="2200" b="1" dirty="0">
                <a:latin typeface="Arial Black" panose="020B0A04020102020204" pitchFamily="34" charset="0"/>
              </a:rPr>
              <a:t>Commission has also published </a:t>
            </a:r>
            <a:r>
              <a:rPr lang="en-IE" sz="2200" b="1" dirty="0">
                <a:solidFill>
                  <a:srgbClr val="FFC000"/>
                </a:solidFill>
                <a:latin typeface="Arial Black" panose="020B0A04020102020204" pitchFamily="34" charset="0"/>
              </a:rPr>
              <a:t>TTIP position </a:t>
            </a:r>
            <a:endParaRPr lang="en-IE" sz="2200" b="1" dirty="0" smtClean="0">
              <a:solidFill>
                <a:srgbClr val="FFC000"/>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sz="2200" b="1" dirty="0" smtClean="0">
                <a:solidFill>
                  <a:srgbClr val="FFC000"/>
                </a:solidFill>
                <a:latin typeface="Arial Black" panose="020B0A04020102020204" pitchFamily="34" charset="0"/>
              </a:rPr>
              <a:t>papers </a:t>
            </a:r>
            <a:r>
              <a:rPr lang="en-IE" sz="2200" b="1" dirty="0">
                <a:latin typeface="Arial Black" panose="020B0A04020102020204" pitchFamily="34" charset="0"/>
              </a:rPr>
              <a:t>explaining the EU's approach i</a:t>
            </a:r>
            <a:r>
              <a:rPr lang="en-IE" sz="2200" b="1" dirty="0" smtClean="0">
                <a:latin typeface="Arial Black" panose="020B0A04020102020204" pitchFamily="34" charset="0"/>
              </a:rPr>
              <a:t>n a number of areas and  </a:t>
            </a:r>
            <a:r>
              <a:rPr lang="en-IE" sz="2200" b="1" dirty="0">
                <a:latin typeface="Arial Black" panose="020B0A04020102020204" pitchFamily="34" charset="0"/>
              </a:rPr>
              <a:t>also publishing a </a:t>
            </a:r>
            <a:r>
              <a:rPr lang="en-IE" sz="2200" b="1" dirty="0">
                <a:solidFill>
                  <a:srgbClr val="FFC000"/>
                </a:solidFill>
                <a:latin typeface="Arial Black" panose="020B0A04020102020204" pitchFamily="34" charset="0"/>
              </a:rPr>
              <a:t>'Reader's Guide', </a:t>
            </a:r>
            <a:r>
              <a:rPr lang="en-IE" sz="2200" b="1" dirty="0" smtClean="0">
                <a:latin typeface="Arial Black" panose="020B0A04020102020204" pitchFamily="34" charset="0"/>
              </a:rPr>
              <a:t>explaining in their terms </a:t>
            </a:r>
            <a:r>
              <a:rPr lang="en-IE" sz="2200" b="1" dirty="0">
                <a:latin typeface="Arial Black" panose="020B0A04020102020204" pitchFamily="34" charset="0"/>
              </a:rPr>
              <a:t>what each text </a:t>
            </a:r>
            <a:r>
              <a:rPr lang="en-IE" sz="2200" b="1" dirty="0" smtClean="0">
                <a:latin typeface="Arial Black" panose="020B0A04020102020204" pitchFamily="34" charset="0"/>
              </a:rPr>
              <a:t>means, accompanied by a </a:t>
            </a:r>
            <a:r>
              <a:rPr lang="en-IE" sz="2200" b="1" dirty="0">
                <a:latin typeface="Arial Black" panose="020B0A04020102020204" pitchFamily="34" charset="0"/>
              </a:rPr>
              <a:t>series of factsheets setting out </a:t>
            </a:r>
            <a:r>
              <a:rPr lang="en-IE" sz="2200" b="1" dirty="0" smtClean="0">
                <a:latin typeface="Arial Black" panose="020B0A04020102020204" pitchFamily="34" charset="0"/>
              </a:rPr>
              <a:t>what </a:t>
            </a:r>
            <a:r>
              <a:rPr lang="en-IE" sz="2200" b="1" dirty="0">
                <a:latin typeface="Arial Black" panose="020B0A04020102020204" pitchFamily="34" charset="0"/>
              </a:rPr>
              <a:t>is at stake in each chapter of TTIP and what the EU's aims are in each area. </a:t>
            </a:r>
            <a:endParaRPr lang="en-IE" sz="2200" b="1" dirty="0" smtClean="0">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IE" sz="2200" b="1" dirty="0" smtClean="0">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sz="2600" b="1" dirty="0" smtClean="0">
                <a:solidFill>
                  <a:srgbClr val="FF0000"/>
                </a:solidFill>
                <a:latin typeface="Arial Black" panose="020B0A04020102020204" pitchFamily="34" charset="0"/>
              </a:rPr>
              <a:t>But</a:t>
            </a:r>
            <a:r>
              <a:rPr lang="en-IE" sz="2600" b="1" dirty="0" smtClean="0">
                <a:latin typeface="Arial Black" panose="020B0A04020102020204" pitchFamily="34" charset="0"/>
              </a:rPr>
              <a:t> </a:t>
            </a:r>
            <a:r>
              <a:rPr lang="en-IE" sz="2600" b="1" dirty="0" smtClean="0">
                <a:solidFill>
                  <a:srgbClr val="FF0000"/>
                </a:solidFill>
                <a:latin typeface="Arial Black" panose="020B0A04020102020204" pitchFamily="34" charset="0"/>
              </a:rPr>
              <a:t>no consolidated </a:t>
            </a:r>
            <a:r>
              <a:rPr lang="en-IE" sz="2600" b="1" dirty="0">
                <a:solidFill>
                  <a:srgbClr val="FF0000"/>
                </a:solidFill>
                <a:latin typeface="Arial Black" panose="020B0A04020102020204" pitchFamily="34" charset="0"/>
              </a:rPr>
              <a:t>negotiation texts</a:t>
            </a:r>
            <a:r>
              <a:rPr lang="en-IE" sz="2600" b="1" dirty="0">
                <a:latin typeface="Arial Black" panose="020B0A04020102020204" pitchFamily="34" charset="0"/>
              </a:rPr>
              <a:t>. These are the key documents as they reflect what is being agreed by the US and the EU during the negotiations. However, none of the documents released includes these negotiation texts.</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2600" b="1" dirty="0" smtClean="0">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a:latin typeface="Arial Black" panose="020B0A04020102020204" pitchFamily="34" charset="0"/>
              </a:rPr>
              <a:t/>
            </a:r>
            <a:br>
              <a:rPr lang="en-IE" b="1" dirty="0">
                <a:latin typeface="Arial Black" panose="020B0A04020102020204" pitchFamily="34" charset="0"/>
              </a:rPr>
            </a:br>
            <a:endParaRPr lang="en-IE" b="1" dirty="0">
              <a:latin typeface="Arial Black" panose="020B0A04020102020204" pitchFamily="34" charset="0"/>
            </a:endParaRPr>
          </a:p>
        </p:txBody>
      </p:sp>
      <p:pic>
        <p:nvPicPr>
          <p:cNvPr id="29699" name="Picture 3" descr="https://pbs.twimg.com/media/B37tE3OCYAAV8O3.jpg:large"/>
          <p:cNvPicPr>
            <a:picLocks noChangeAspect="1" noChangeArrowheads="1"/>
          </p:cNvPicPr>
          <p:nvPr/>
        </p:nvPicPr>
        <p:blipFill>
          <a:blip r:embed="rId2"/>
          <a:srcRect l="55930"/>
          <a:stretch>
            <a:fillRect/>
          </a:stretch>
        </p:blipFill>
        <p:spPr bwMode="auto">
          <a:xfrm>
            <a:off x="7235825" y="1052513"/>
            <a:ext cx="1585913" cy="2198687"/>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9392"/>
            <a:ext cx="8229600" cy="1143000"/>
          </a:xfrm>
        </p:spPr>
        <p:txBody>
          <a:bodyPr/>
          <a:lstStyle/>
          <a:p>
            <a:pPr eaLnBrk="1" fontAlgn="auto" hangingPunct="1">
              <a:spcAft>
                <a:spcPts val="0"/>
              </a:spcAft>
              <a:defRPr/>
            </a:pPr>
            <a:r>
              <a:rPr lang="en-US" dirty="0" smtClean="0">
                <a:solidFill>
                  <a:srgbClr val="FFC000"/>
                </a:solidFill>
              </a:rPr>
              <a:t>‘Investor-State </a:t>
            </a:r>
            <a:r>
              <a:rPr lang="en-US" dirty="0">
                <a:solidFill>
                  <a:srgbClr val="FFC000"/>
                </a:solidFill>
              </a:rPr>
              <a:t>D</a:t>
            </a:r>
            <a:r>
              <a:rPr lang="en-US" dirty="0" smtClean="0">
                <a:solidFill>
                  <a:srgbClr val="FFC000"/>
                </a:solidFill>
              </a:rPr>
              <a:t>ispute </a:t>
            </a:r>
            <a:r>
              <a:rPr lang="en-US" dirty="0">
                <a:solidFill>
                  <a:srgbClr val="FFC000"/>
                </a:solidFill>
              </a:rPr>
              <a:t>S</a:t>
            </a:r>
            <a:r>
              <a:rPr lang="en-US" dirty="0" smtClean="0">
                <a:solidFill>
                  <a:srgbClr val="FFC000"/>
                </a:solidFill>
              </a:rPr>
              <a:t>ettlement</a:t>
            </a:r>
            <a:r>
              <a:rPr lang="en-US" dirty="0">
                <a:solidFill>
                  <a:srgbClr val="FFC000"/>
                </a:solidFill>
              </a:rPr>
              <a:t>’ (ISDS)</a:t>
            </a:r>
            <a:endParaRPr lang="en-IE" dirty="0">
              <a:solidFill>
                <a:srgbClr val="FFC000"/>
              </a:solidFill>
            </a:endParaRPr>
          </a:p>
        </p:txBody>
      </p:sp>
      <p:sp>
        <p:nvSpPr>
          <p:cNvPr id="3" name="Content Placeholder 2"/>
          <p:cNvSpPr>
            <a:spLocks noGrp="1"/>
          </p:cNvSpPr>
          <p:nvPr>
            <p:ph idx="1"/>
          </p:nvPr>
        </p:nvSpPr>
        <p:spPr>
          <a:xfrm>
            <a:off x="457200" y="836613"/>
            <a:ext cx="8229600" cy="5040312"/>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US" sz="1200" b="1" dirty="0" smtClean="0"/>
          </a:p>
          <a:p>
            <a:pPr marL="0" indent="0" eaLnBrk="1" fontAlgn="auto" hangingPunct="1">
              <a:spcAft>
                <a:spcPts val="0"/>
              </a:spcAft>
              <a:buClr>
                <a:schemeClr val="accent1">
                  <a:lumMod val="60000"/>
                  <a:lumOff val="40000"/>
                </a:schemeClr>
              </a:buClr>
              <a:buFont typeface="Arial" pitchFamily="34" charset="0"/>
              <a:buNone/>
              <a:defRPr/>
            </a:pPr>
            <a:r>
              <a:rPr lang="en-US" sz="2800" b="1" dirty="0" smtClean="0"/>
              <a:t>ISDS </a:t>
            </a:r>
            <a:r>
              <a:rPr lang="en-US" sz="2800" b="1" dirty="0"/>
              <a:t>is one of the greatest threats posed by TTIP in that it seeks to grant trans- national corporations the power to sue individual countries directly for losses suffered in their jurisdictions as a result of public policy decisions. This provision for</a:t>
            </a:r>
            <a:r>
              <a:rPr lang="en-US" sz="2800" b="1" dirty="0">
                <a:solidFill>
                  <a:srgbClr val="FFC000"/>
                </a:solidFill>
              </a:rPr>
              <a:t> ‘investor-State dispute settlement’ (ISDS) </a:t>
            </a:r>
            <a:r>
              <a:rPr lang="en-US" sz="2800" b="1" dirty="0"/>
              <a:t>is unparalleled in its implications, in that </a:t>
            </a:r>
            <a:r>
              <a:rPr lang="en-US" sz="2800" b="1" u="sng" dirty="0">
                <a:solidFill>
                  <a:srgbClr val="FFC000"/>
                </a:solidFill>
              </a:rPr>
              <a:t>it elevates transnational capital to a legal status equivalent to that of the nation State</a:t>
            </a:r>
            <a:r>
              <a:rPr lang="en-US" sz="2800" b="1" u="sng" dirty="0" smtClean="0">
                <a:solidFill>
                  <a:srgbClr val="FFC000"/>
                </a:solidFill>
              </a:rPr>
              <a:t>.</a:t>
            </a:r>
          </a:p>
          <a:p>
            <a:pPr marL="0" indent="0" eaLnBrk="1" fontAlgn="auto" hangingPunct="1">
              <a:spcAft>
                <a:spcPts val="0"/>
              </a:spcAft>
              <a:buClr>
                <a:schemeClr val="accent1">
                  <a:lumMod val="60000"/>
                  <a:lumOff val="40000"/>
                </a:schemeClr>
              </a:buClr>
              <a:buFont typeface="Arial" pitchFamily="34" charset="0"/>
              <a:buNone/>
              <a:defRPr/>
            </a:pPr>
            <a:endParaRPr lang="en-IE" sz="2800"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sz="2800" dirty="0"/>
          </a:p>
        </p:txBody>
      </p:sp>
      <p:pic>
        <p:nvPicPr>
          <p:cNvPr id="30723" name="Picture 3" descr="http://i1.ytimg.com/vi/owu6uDSpNKQ/0.jpg"/>
          <p:cNvPicPr>
            <a:picLocks noChangeAspect="1" noChangeArrowheads="1"/>
          </p:cNvPicPr>
          <p:nvPr/>
        </p:nvPicPr>
        <p:blipFill>
          <a:blip r:embed="rId2"/>
          <a:srcRect t="24039" b="15578"/>
          <a:stretch>
            <a:fillRect/>
          </a:stretch>
        </p:blipFill>
        <p:spPr bwMode="auto">
          <a:xfrm>
            <a:off x="3059113" y="4724400"/>
            <a:ext cx="2952750" cy="194468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600" dirty="0" smtClean="0">
                <a:solidFill>
                  <a:srgbClr val="C00000"/>
                </a:solidFill>
              </a:rPr>
              <a:t>Can you believe it?</a:t>
            </a:r>
            <a:endParaRPr lang="en-IE" sz="6600" dirty="0">
              <a:solidFill>
                <a:srgbClr val="C00000"/>
              </a:solidFill>
            </a:endParaRPr>
          </a:p>
        </p:txBody>
      </p:sp>
      <p:pic>
        <p:nvPicPr>
          <p:cNvPr id="31746" name="Picture 2"/>
          <p:cNvPicPr>
            <a:picLocks noGrp="1" noChangeAspect="1" noChangeArrowheads="1"/>
          </p:cNvPicPr>
          <p:nvPr>
            <p:ph idx="1"/>
          </p:nvPr>
        </p:nvPicPr>
        <p:blipFill>
          <a:blip r:embed="rId2"/>
          <a:srcRect/>
          <a:stretch>
            <a:fillRect/>
          </a:stretch>
        </p:blipFill>
        <p:spPr>
          <a:xfrm>
            <a:off x="1476375" y="1773238"/>
            <a:ext cx="6034088" cy="4525962"/>
          </a:xfr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eaLnBrk="1" fontAlgn="auto" hangingPunct="1">
              <a:spcAft>
                <a:spcPts val="0"/>
              </a:spcAft>
              <a:defRPr/>
            </a:pPr>
            <a:r>
              <a:rPr lang="en-US" dirty="0">
                <a:solidFill>
                  <a:schemeClr val="accent6">
                    <a:tint val="1000"/>
                  </a:schemeClr>
                </a:solidFill>
              </a:rPr>
              <a:t>‘Investor-State Dispute Settlement’ (ISDS)</a:t>
            </a:r>
            <a:endParaRPr lang="en-IE" dirty="0">
              <a:solidFill>
                <a:schemeClr val="accent6">
                  <a:tint val="1000"/>
                </a:schemeClr>
              </a:solidFill>
            </a:endParaRPr>
          </a:p>
        </p:txBody>
      </p:sp>
      <p:sp>
        <p:nvSpPr>
          <p:cNvPr id="3" name="Content Placeholder 2"/>
          <p:cNvSpPr>
            <a:spLocks noGrp="1"/>
          </p:cNvSpPr>
          <p:nvPr>
            <p:ph idx="1"/>
          </p:nvPr>
        </p:nvSpPr>
        <p:spPr>
          <a:xfrm>
            <a:off x="468313" y="1412875"/>
            <a:ext cx="8229600" cy="5284788"/>
          </a:xfrm>
        </p:spPr>
        <p:txBody>
          <a:bodyPr rtlCol="0">
            <a:normAutofit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b="1" dirty="0"/>
              <a:t>The cases are treated in closed tribunals for which there is no appeal and arbitrators are free to determine compensation and allocation of costs. The arbitration tribunals stipulated by most treaties are the World Bank’s International Centre for Settlement of Investment Disputes (ICSID</a:t>
            </a:r>
            <a:r>
              <a:rPr lang="en-US" b="1" dirty="0" smtClean="0"/>
              <a:t>).</a:t>
            </a:r>
          </a:p>
          <a:p>
            <a:pPr marL="0" indent="0" eaLnBrk="1" fontAlgn="auto" hangingPunct="1">
              <a:spcAft>
                <a:spcPts val="0"/>
              </a:spcAft>
              <a:buClr>
                <a:schemeClr val="accent1">
                  <a:lumMod val="60000"/>
                  <a:lumOff val="40000"/>
                </a:schemeClr>
              </a:buClr>
              <a:buFont typeface="Arial" pitchFamily="34" charset="0"/>
              <a:buNone/>
              <a:defRPr/>
            </a:pPr>
            <a:r>
              <a:rPr lang="en-US" b="1" dirty="0" smtClean="0"/>
              <a:t>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tribunals consist of </a:t>
            </a:r>
            <a:r>
              <a:rPr lang="en-US" b="1" dirty="0" smtClean="0"/>
              <a:t>three </a:t>
            </a:r>
            <a:r>
              <a:rPr lang="en-US" b="1" dirty="0"/>
              <a:t>private-sector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r>
              <a:rPr lang="en-US" b="1" dirty="0" smtClean="0"/>
              <a:t>lawyers </a:t>
            </a:r>
            <a:r>
              <a:rPr lang="en-US" b="1" dirty="0"/>
              <a:t>who also serve as corporate </a:t>
            </a:r>
            <a:r>
              <a:rPr lang="en-US" b="1" dirty="0" smtClean="0"/>
              <a:t>advocates</a:t>
            </a:r>
          </a:p>
          <a:p>
            <a:pPr marL="0" indent="0" eaLnBrk="1" fontAlgn="auto" hangingPunct="1">
              <a:spcAft>
                <a:spcPts val="0"/>
              </a:spcAft>
              <a:buClr>
                <a:schemeClr val="accent1">
                  <a:lumMod val="60000"/>
                  <a:lumOff val="40000"/>
                </a:schemeClr>
              </a:buClr>
              <a:buFont typeface="Arial" pitchFamily="34" charset="0"/>
              <a:buNone/>
              <a:defRPr/>
            </a:pPr>
            <a:r>
              <a:rPr lang="en-US" b="1" dirty="0" smtClean="0"/>
              <a:t> </a:t>
            </a:r>
            <a:r>
              <a:rPr lang="en-US" b="1" dirty="0"/>
              <a:t>– there are no conflict of interest rules and the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r>
              <a:rPr lang="en-US" b="1" dirty="0" smtClean="0"/>
              <a:t>jurisprudence </a:t>
            </a:r>
            <a:r>
              <a:rPr lang="en-US" b="1" dirty="0"/>
              <a:t>is essentially arbitrary. The average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r>
              <a:rPr lang="en-US" b="1" dirty="0" smtClean="0"/>
              <a:t>cost </a:t>
            </a:r>
            <a:r>
              <a:rPr lang="en-US" b="1" dirty="0"/>
              <a:t>per case is USD 4 million, most of it lawyer fees.</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a:t> </a:t>
            </a:r>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32771" name="Picture 2"/>
          <p:cNvPicPr>
            <a:picLocks noChangeAspect="1" noChangeArrowheads="1"/>
          </p:cNvPicPr>
          <p:nvPr/>
        </p:nvPicPr>
        <p:blipFill>
          <a:blip r:embed="rId2"/>
          <a:srcRect/>
          <a:stretch>
            <a:fillRect/>
          </a:stretch>
        </p:blipFill>
        <p:spPr bwMode="auto">
          <a:xfrm>
            <a:off x="6875463" y="2997200"/>
            <a:ext cx="1298575" cy="1944688"/>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pPr algn="ctr" eaLnBrk="1" fontAlgn="auto" hangingPunct="1">
              <a:spcAft>
                <a:spcPts val="0"/>
              </a:spcAft>
              <a:defRPr/>
            </a:pPr>
            <a:r>
              <a:rPr lang="en-IE" sz="4800" dirty="0" smtClean="0">
                <a:solidFill>
                  <a:schemeClr val="accent6">
                    <a:tint val="1000"/>
                  </a:schemeClr>
                </a:solidFill>
                <a:latin typeface="Cambria" panose="02040503050406030204" pitchFamily="18" charset="0"/>
              </a:rPr>
              <a:t>NAFTA Chapter 11: ISDS</a:t>
            </a:r>
            <a:endParaRPr lang="en-IE" sz="4800" dirty="0">
              <a:solidFill>
                <a:schemeClr val="accent6">
                  <a:tint val="1000"/>
                </a:schemeClr>
              </a:solidFill>
              <a:latin typeface="Cambria" panose="02040503050406030204" pitchFamily="18" charset="0"/>
            </a:endParaRPr>
          </a:p>
        </p:txBody>
      </p:sp>
      <p:pic>
        <p:nvPicPr>
          <p:cNvPr id="33794" name="image12.png"/>
          <p:cNvPicPr>
            <a:picLocks noGrp="1"/>
          </p:cNvPicPr>
          <p:nvPr>
            <p:ph idx="1"/>
          </p:nvPr>
        </p:nvPicPr>
        <p:blipFill>
          <a:blip r:embed="rId2"/>
          <a:srcRect/>
          <a:stretch>
            <a:fillRect/>
          </a:stretch>
        </p:blipFill>
        <p:spPr>
          <a:xfrm>
            <a:off x="1476375" y="1436688"/>
            <a:ext cx="6788150" cy="2592387"/>
          </a:xfrm>
        </p:spPr>
      </p:pic>
      <p:graphicFrame>
        <p:nvGraphicFramePr>
          <p:cNvPr id="5" name="Table 4"/>
          <p:cNvGraphicFramePr>
            <a:graphicFrameLocks noGrp="1"/>
          </p:cNvGraphicFramePr>
          <p:nvPr/>
        </p:nvGraphicFramePr>
        <p:xfrm>
          <a:off x="3132138" y="5072063"/>
          <a:ext cx="3600450" cy="1309687"/>
        </p:xfrm>
        <a:graphic>
          <a:graphicData uri="http://schemas.openxmlformats.org/drawingml/2006/table">
            <a:tbl>
              <a:tblPr/>
              <a:tblGrid>
                <a:gridCol w="2657475"/>
                <a:gridCol w="942975"/>
              </a:tblGrid>
              <a:tr h="461963">
                <a:tc>
                  <a:txBody>
                    <a:bodyPr/>
                    <a:lstStyle/>
                    <a:p>
                      <a:pPr marL="61913" marR="0" lvl="0" indent="0" algn="l" defTabSz="914400" rtl="0" eaLnBrk="1" fontAlgn="base" latinLnBrk="0" hangingPunct="1">
                        <a:lnSpc>
                          <a:spcPts val="1288"/>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Complainant’s</a:t>
                      </a:r>
                      <a:endParaRPr kumimoji="0" lang="en-IE" sz="1200" b="1" i="0" u="none" strike="noStrike" cap="none" normalizeH="0" baseline="0" smtClean="0">
                        <a:ln>
                          <a:noFill/>
                        </a:ln>
                        <a:solidFill>
                          <a:srgbClr val="FFFFFF"/>
                        </a:solidFill>
                        <a:effectLst/>
                        <a:latin typeface="Tw Cen MT" pitchFamily="34" charset="0"/>
                      </a:endParaRPr>
                    </a:p>
                    <a:p>
                      <a:pPr marL="61913" marR="0" lvl="0" indent="0" algn="l"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country of origin</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60325" marR="0" lvl="0" indent="0" algn="l"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Avg. Chapter 11 claim</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508000">
                <a:tc>
                  <a:txBody>
                    <a:bodyPr/>
                    <a:lstStyle/>
                    <a:p>
                      <a:pPr marL="61913" marR="0" lvl="0" indent="0" algn="l" defTabSz="914400" rtl="0" eaLnBrk="1" fontAlgn="base" latinLnBrk="0" hangingPunct="1">
                        <a:lnSpc>
                          <a:spcPct val="115000"/>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Canada</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60325" marR="0" lvl="0" indent="0" algn="l" defTabSz="914400" rtl="0" eaLnBrk="1" fontAlgn="base" latinLnBrk="0" hangingPunct="1">
                        <a:lnSpc>
                          <a:spcPts val="1338"/>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$1030m</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169863">
                <a:tc>
                  <a:txBody>
                    <a:bodyPr/>
                    <a:lstStyle/>
                    <a:p>
                      <a:pPr marL="61913" marR="0" lvl="0" indent="0" algn="l" defTabSz="914400" rtl="0" eaLnBrk="1" fontAlgn="base" latinLnBrk="0" hangingPunct="1">
                        <a:lnSpc>
                          <a:spcPts val="1288"/>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US</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60325" marR="0" lvl="0" indent="0" algn="l" defTabSz="914400" rtl="0" eaLnBrk="1" fontAlgn="base" latinLnBrk="0" hangingPunct="1">
                        <a:lnSpc>
                          <a:spcPts val="1325"/>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$564m</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1"/>
                    </a:solidFill>
                  </a:tcPr>
                </a:tc>
              </a:tr>
              <a:tr h="169863">
                <a:tc>
                  <a:txBody>
                    <a:bodyPr/>
                    <a:lstStyle/>
                    <a:p>
                      <a:pPr marL="61913" marR="0" lvl="0" indent="0" algn="l" defTabSz="914400" rtl="0" eaLnBrk="1" fontAlgn="base" latinLnBrk="0" hangingPunct="1">
                        <a:lnSpc>
                          <a:spcPts val="1288"/>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 </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60325" marR="0" lvl="0" indent="0" algn="l" defTabSz="914400" rtl="0" eaLnBrk="1" fontAlgn="base" latinLnBrk="0" hangingPunct="1">
                        <a:lnSpc>
                          <a:spcPts val="1325"/>
                        </a:lnSpc>
                        <a:spcBef>
                          <a:spcPct val="0"/>
                        </a:spcBef>
                        <a:spcAft>
                          <a:spcPct val="0"/>
                        </a:spcAft>
                        <a:buClrTx/>
                        <a:buSzTx/>
                        <a:buFontTx/>
                        <a:buNone/>
                        <a:tabLst/>
                      </a:pPr>
                      <a:r>
                        <a:rPr kumimoji="0" lang="en-US" sz="1200" b="1" i="0" u="none" strike="noStrike" cap="none" normalizeH="0" baseline="0" smtClean="0">
                          <a:ln>
                            <a:noFill/>
                          </a:ln>
                          <a:solidFill>
                            <a:srgbClr val="FFFFFF"/>
                          </a:solidFill>
                          <a:effectLst/>
                          <a:latin typeface="Tw Cen MT" pitchFamily="34" charset="0"/>
                        </a:rPr>
                        <a:t> </a:t>
                      </a:r>
                      <a:endParaRPr kumimoji="0" lang="en-IE" sz="12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0" marR="0" marT="0" marB="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bl>
          </a:graphicData>
        </a:graphic>
      </p:graphicFrame>
      <p:sp>
        <p:nvSpPr>
          <p:cNvPr id="33812" name="Rectangle 5"/>
          <p:cNvSpPr>
            <a:spLocks noChangeArrowheads="1"/>
          </p:cNvSpPr>
          <p:nvPr/>
        </p:nvSpPr>
        <p:spPr bwMode="auto">
          <a:xfrm>
            <a:off x="1763713" y="4149725"/>
            <a:ext cx="6192837" cy="922338"/>
          </a:xfrm>
          <a:prstGeom prst="rect">
            <a:avLst/>
          </a:prstGeom>
          <a:noFill/>
          <a:ln w="9525">
            <a:noFill/>
            <a:miter lim="800000"/>
            <a:headEnd/>
            <a:tailEnd/>
          </a:ln>
        </p:spPr>
        <p:txBody>
          <a:bodyPr>
            <a:spAutoFit/>
          </a:bodyPr>
          <a:lstStyle/>
          <a:p>
            <a:r>
              <a:rPr lang="en-IE" b="1">
                <a:latin typeface="Tw Cen MT" pitchFamily="34" charset="0"/>
              </a:rPr>
              <a:t>Average claim (millions $USD) in Chapter 11 cases brought either by Canadian investors vs. US or US investors vs. Canada (1994-2010)</a:t>
            </a:r>
            <a:endParaRPr lang="en-IE">
              <a:latin typeface="Tw Cen MT"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908720"/>
          </a:xfrm>
        </p:spPr>
        <p:txBody>
          <a:bodyPr/>
          <a:lstStyle/>
          <a:p>
            <a:pPr eaLnBrk="1" fontAlgn="auto" hangingPunct="1">
              <a:spcAft>
                <a:spcPts val="0"/>
              </a:spcAft>
              <a:defRPr/>
            </a:pPr>
            <a:r>
              <a:rPr lang="en-US" dirty="0">
                <a:solidFill>
                  <a:srgbClr val="FF0000"/>
                </a:solidFill>
              </a:rPr>
              <a:t>‘Investor-State Dispute Settlement’ (ISDS)</a:t>
            </a:r>
            <a:endParaRPr lang="en-IE" dirty="0">
              <a:solidFill>
                <a:srgbClr val="FF0000"/>
              </a:solidFill>
            </a:endParaRPr>
          </a:p>
        </p:txBody>
      </p:sp>
      <p:sp>
        <p:nvSpPr>
          <p:cNvPr id="3" name="Content Placeholder 2"/>
          <p:cNvSpPr>
            <a:spLocks noGrp="1"/>
          </p:cNvSpPr>
          <p:nvPr>
            <p:ph idx="1"/>
          </p:nvPr>
        </p:nvSpPr>
        <p:spPr>
          <a:xfrm>
            <a:off x="468313" y="1052513"/>
            <a:ext cx="8229600" cy="5518150"/>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b="1" dirty="0"/>
              <a:t>The concept of expropriation has expanded to include “measures tantamount to expropriation”, “indirect expropriation” and “regulatory expropriation”, i.e. any state measure or policy which may potentially impact on profits, future profits, or “reasonable expectation of profits” even if the policy or measure is of a general nature and does not apply to the specific “investment”. </a:t>
            </a: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sz="2000" b="1" dirty="0" smtClean="0">
                <a:solidFill>
                  <a:schemeClr val="accent5">
                    <a:lumMod val="60000"/>
                    <a:lumOff val="40000"/>
                  </a:schemeClr>
                </a:solidFill>
              </a:rPr>
              <a:t>The </a:t>
            </a:r>
            <a:r>
              <a:rPr lang="en-US" sz="2000" b="1" dirty="0">
                <a:solidFill>
                  <a:schemeClr val="accent5">
                    <a:lumMod val="60000"/>
                    <a:lumOff val="40000"/>
                  </a:schemeClr>
                </a:solidFill>
              </a:rPr>
              <a:t>treaties also prohibit any restrictions on the repatriation of profits or funds. </a:t>
            </a:r>
            <a:endParaRPr lang="en-US" sz="2000" b="1" dirty="0" smtClean="0">
              <a:solidFill>
                <a:schemeClr val="accent5">
                  <a:lumMod val="60000"/>
                  <a:lumOff val="40000"/>
                </a:schemeClr>
              </a:solidFill>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p:txBody>
      </p:sp>
      <p:pic>
        <p:nvPicPr>
          <p:cNvPr id="34819" name="Picture 2"/>
          <p:cNvPicPr>
            <a:picLocks noChangeAspect="1" noChangeArrowheads="1"/>
          </p:cNvPicPr>
          <p:nvPr/>
        </p:nvPicPr>
        <p:blipFill>
          <a:blip r:embed="rId3"/>
          <a:srcRect b="8430"/>
          <a:stretch>
            <a:fillRect/>
          </a:stretch>
        </p:blipFill>
        <p:spPr bwMode="auto">
          <a:xfrm>
            <a:off x="1931988" y="4221163"/>
            <a:ext cx="5095875" cy="2333625"/>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pPr eaLnBrk="1" fontAlgn="auto" hangingPunct="1">
              <a:spcAft>
                <a:spcPts val="0"/>
              </a:spcAft>
              <a:defRPr/>
            </a:pPr>
            <a:r>
              <a:rPr lang="en-US" dirty="0">
                <a:solidFill>
                  <a:schemeClr val="accent5">
                    <a:lumMod val="60000"/>
                    <a:lumOff val="40000"/>
                  </a:schemeClr>
                </a:solidFill>
              </a:rPr>
              <a:t>‘Investor-State Dispute Settlement’ (ISDS)</a:t>
            </a:r>
            <a:endParaRPr lang="en-IE" dirty="0">
              <a:solidFill>
                <a:schemeClr val="accent5">
                  <a:lumMod val="60000"/>
                  <a:lumOff val="40000"/>
                </a:schemeClr>
              </a:solidFill>
            </a:endParaRPr>
          </a:p>
        </p:txBody>
      </p:sp>
      <p:sp>
        <p:nvSpPr>
          <p:cNvPr id="36866" name="Content Placeholder 2"/>
          <p:cNvSpPr>
            <a:spLocks noGrp="1"/>
          </p:cNvSpPr>
          <p:nvPr>
            <p:ph idx="1"/>
          </p:nvPr>
        </p:nvSpPr>
        <p:spPr>
          <a:xfrm>
            <a:off x="457200" y="1125538"/>
            <a:ext cx="8229600" cy="5000625"/>
          </a:xfrm>
        </p:spPr>
        <p:txBody>
          <a:bodyPr/>
          <a:lstStyle/>
          <a:p>
            <a:pPr marL="0" indent="0" eaLnBrk="1" hangingPunct="1">
              <a:buFont typeface="Arial" charset="0"/>
              <a:buNone/>
            </a:pPr>
            <a:endParaRPr lang="en-US" smtClean="0"/>
          </a:p>
          <a:p>
            <a:pPr marL="0" indent="0" eaLnBrk="1" hangingPunct="1"/>
            <a:r>
              <a:rPr lang="en-US" sz="2000" b="1" smtClean="0"/>
              <a:t>The mere threat of an expensive lawsuit hangs over virtually all regulatory measures, and can also be used as a bargaining chip, introducing </a:t>
            </a:r>
            <a:r>
              <a:rPr lang="en-US" sz="2000" b="1" smtClean="0">
                <a:solidFill>
                  <a:srgbClr val="C00000"/>
                </a:solidFill>
              </a:rPr>
              <a:t>‘regulatory chill’ </a:t>
            </a:r>
            <a:r>
              <a:rPr lang="en-US" sz="2000" b="1" smtClean="0"/>
              <a:t>effect. </a:t>
            </a:r>
          </a:p>
          <a:p>
            <a:pPr marL="0" indent="0" eaLnBrk="1" hangingPunct="1"/>
            <a:endParaRPr lang="en-US" sz="2000" b="1" smtClean="0"/>
          </a:p>
          <a:p>
            <a:pPr marL="0" indent="0" eaLnBrk="1" hangingPunct="1"/>
            <a:r>
              <a:rPr lang="en-IE" sz="2000" b="1" smtClean="0"/>
              <a:t>ISDS would prevent governments from exercising their sovereignty by restraining policy space associated with the environment, health, natural resources, and human rights, among other policy areas.</a:t>
            </a:r>
          </a:p>
          <a:p>
            <a:pPr marL="0" indent="0" eaLnBrk="1" hangingPunct="1"/>
            <a:endParaRPr lang="en-IE" sz="2000" b="1" smtClean="0"/>
          </a:p>
          <a:p>
            <a:pPr marL="0" indent="0" eaLnBrk="1" hangingPunct="1"/>
            <a:r>
              <a:rPr lang="en-IE" sz="2000" b="1" smtClean="0"/>
              <a:t>The EU Commission also advocates a consultation forum which would notify parties of proposed policy initiatives/changes in advance – the Regulatory Cooperation Forum – already incorporated in CETA. </a:t>
            </a:r>
          </a:p>
          <a:p>
            <a:pPr marL="0" indent="0" eaLnBrk="1" hangingPunct="1"/>
            <a:endParaRPr lang="en-IE" b="1" smtClean="0"/>
          </a:p>
        </p:txBody>
      </p:sp>
      <p:pic>
        <p:nvPicPr>
          <p:cNvPr id="36867" name="Picture 2"/>
          <p:cNvPicPr>
            <a:picLocks noChangeAspect="1" noChangeArrowheads="1"/>
          </p:cNvPicPr>
          <p:nvPr/>
        </p:nvPicPr>
        <p:blipFill>
          <a:blip r:embed="rId2"/>
          <a:srcRect/>
          <a:stretch>
            <a:fillRect/>
          </a:stretch>
        </p:blipFill>
        <p:spPr bwMode="auto">
          <a:xfrm>
            <a:off x="1179513" y="5373688"/>
            <a:ext cx="6924675" cy="10477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pPr algn="ctr" eaLnBrk="1" fontAlgn="auto" hangingPunct="1">
              <a:spcAft>
                <a:spcPts val="0"/>
              </a:spcAft>
              <a:defRPr/>
            </a:pPr>
            <a:r>
              <a:rPr lang="en-IE" dirty="0" smtClean="0">
                <a:solidFill>
                  <a:schemeClr val="accent6">
                    <a:tint val="1000"/>
                  </a:schemeClr>
                </a:solidFill>
                <a:latin typeface="Arial Black" panose="020B0A04020102020204" pitchFamily="34" charset="0"/>
              </a:rPr>
              <a:t>Thanks for asking</a:t>
            </a:r>
            <a:endParaRPr lang="en-IE" dirty="0">
              <a:solidFill>
                <a:schemeClr val="accent6">
                  <a:tint val="1000"/>
                </a:schemeClr>
              </a:solidFill>
              <a:latin typeface="Arial Black" panose="020B0A04020102020204" pitchFamily="34" charset="0"/>
            </a:endParaRPr>
          </a:p>
        </p:txBody>
      </p:sp>
      <p:pic>
        <p:nvPicPr>
          <p:cNvPr id="16386" name="Picture 2"/>
          <p:cNvPicPr>
            <a:picLocks noGrp="1" noChangeAspect="1" noChangeArrowheads="1"/>
          </p:cNvPicPr>
          <p:nvPr>
            <p:ph idx="1"/>
          </p:nvPr>
        </p:nvPicPr>
        <p:blipFill>
          <a:blip r:embed="rId2"/>
          <a:srcRect/>
          <a:stretch>
            <a:fillRect/>
          </a:stretch>
        </p:blipFill>
        <p:spPr>
          <a:xfrm>
            <a:off x="1476375" y="1539875"/>
            <a:ext cx="6450013" cy="4841875"/>
          </a:xfr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IE" sz="7200" dirty="0" smtClean="0">
                <a:solidFill>
                  <a:schemeClr val="accent6">
                    <a:tint val="1000"/>
                  </a:schemeClr>
                </a:solidFill>
              </a:rPr>
              <a:t>An elite project</a:t>
            </a:r>
            <a:endParaRPr lang="en-IE" sz="7200" dirty="0">
              <a:solidFill>
                <a:schemeClr val="accent6">
                  <a:tint val="1000"/>
                </a:schemeClr>
              </a:solidFill>
            </a:endParaRPr>
          </a:p>
        </p:txBody>
      </p:sp>
      <p:pic>
        <p:nvPicPr>
          <p:cNvPr id="37890" name="Picture 2"/>
          <p:cNvPicPr>
            <a:picLocks noGrp="1" noChangeAspect="1" noChangeArrowheads="1"/>
          </p:cNvPicPr>
          <p:nvPr>
            <p:ph idx="1"/>
          </p:nvPr>
        </p:nvPicPr>
        <p:blipFill>
          <a:blip r:embed="rId2"/>
          <a:srcRect/>
          <a:stretch>
            <a:fillRect/>
          </a:stretch>
        </p:blipFill>
        <p:spPr>
          <a:xfrm>
            <a:off x="611188" y="1628775"/>
            <a:ext cx="3765550" cy="2663825"/>
          </a:xfrm>
        </p:spPr>
      </p:pic>
      <p:pic>
        <p:nvPicPr>
          <p:cNvPr id="37891" name="Picture 3"/>
          <p:cNvPicPr>
            <a:picLocks noChangeAspect="1" noChangeArrowheads="1"/>
          </p:cNvPicPr>
          <p:nvPr/>
        </p:nvPicPr>
        <p:blipFill>
          <a:blip r:embed="rId3"/>
          <a:srcRect/>
          <a:stretch>
            <a:fillRect/>
          </a:stretch>
        </p:blipFill>
        <p:spPr bwMode="auto">
          <a:xfrm>
            <a:off x="4879975" y="3573463"/>
            <a:ext cx="3540125" cy="250507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5400" i="1" dirty="0">
                <a:solidFill>
                  <a:srgbClr val="C00000"/>
                </a:solidFill>
              </a:rPr>
              <a:t>The Precautionary Principle.</a:t>
            </a:r>
          </a:p>
        </p:txBody>
      </p:sp>
      <p:sp>
        <p:nvSpPr>
          <p:cNvPr id="3" name="Content Placeholder 2"/>
          <p:cNvSpPr>
            <a:spLocks noGrp="1"/>
          </p:cNvSpPr>
          <p:nvPr>
            <p:ph idx="1"/>
          </p:nvPr>
        </p:nvSpPr>
        <p:spPr>
          <a:xfrm>
            <a:off x="457200" y="1484313"/>
            <a:ext cx="8229600" cy="5040312"/>
          </a:xfrm>
        </p:spPr>
        <p:txBody>
          <a:bodyPr rtlCol="0">
            <a:normAutofit fontScale="92500"/>
          </a:bodyPr>
          <a:lstStyle/>
          <a:p>
            <a:pPr marL="0" indent="0" eaLnBrk="1" fontAlgn="auto" hangingPunct="1">
              <a:spcAft>
                <a:spcPts val="0"/>
              </a:spcAft>
              <a:buClr>
                <a:schemeClr val="accent1">
                  <a:lumMod val="60000"/>
                  <a:lumOff val="40000"/>
                </a:schemeClr>
              </a:buClr>
              <a:buFont typeface="Arial" pitchFamily="34" charset="0"/>
              <a:buNone/>
              <a:defRPr/>
            </a:pPr>
            <a:r>
              <a:rPr lang="en-IE" b="1" dirty="0" smtClean="0"/>
              <a:t>The</a:t>
            </a:r>
            <a:r>
              <a:rPr lang="en-IE" b="1" dirty="0"/>
              <a:t> </a:t>
            </a:r>
            <a:r>
              <a:rPr lang="en-IE" b="1" dirty="0" smtClean="0"/>
              <a:t>compatibility/convergence paragraph states</a:t>
            </a:r>
            <a:r>
              <a:rPr lang="en-IE" dirty="0" smtClean="0"/>
              <a:t>: </a:t>
            </a:r>
            <a:r>
              <a:rPr lang="en-IE" b="1" dirty="0" smtClean="0"/>
              <a:t>‘..</a:t>
            </a:r>
            <a:r>
              <a:rPr lang="en-IE" b="1" dirty="0"/>
              <a:t>there should also be provisions and mechanisms to </a:t>
            </a:r>
            <a:r>
              <a:rPr lang="en-IE" b="1" dirty="0" smtClean="0"/>
              <a:t>promote increased</a:t>
            </a:r>
            <a:r>
              <a:rPr lang="en-IE" b="1" dirty="0"/>
              <a:t> </a:t>
            </a:r>
            <a:r>
              <a:rPr lang="en-IE" b="1" dirty="0" smtClean="0"/>
              <a:t>compatibility/convergence </a:t>
            </a:r>
            <a:r>
              <a:rPr lang="en-IE" b="1" dirty="0"/>
              <a:t>and avoid unnecessary costs and complexities wherever </a:t>
            </a:r>
            <a:r>
              <a:rPr lang="en-IE" b="1" dirty="0" smtClean="0"/>
              <a:t>possible.’</a:t>
            </a:r>
          </a:p>
          <a:p>
            <a:pPr marL="0" indent="0" eaLnBrk="1" fontAlgn="auto" hangingPunct="1">
              <a:spcAft>
                <a:spcPts val="0"/>
              </a:spcAft>
              <a:buClr>
                <a:schemeClr val="accent1">
                  <a:lumMod val="60000"/>
                  <a:lumOff val="40000"/>
                </a:schemeClr>
              </a:buClr>
              <a:buFont typeface="Arial" pitchFamily="34" charset="0"/>
              <a:buNone/>
              <a:defRPr/>
            </a:pPr>
            <a:r>
              <a:rPr lang="en-IE" sz="3000" b="1" i="1" dirty="0" smtClean="0">
                <a:solidFill>
                  <a:srgbClr val="FFC000"/>
                </a:solidFill>
              </a:rPr>
              <a:t>The Precautionary Principle.</a:t>
            </a:r>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US government has explicitly stated that it will use the TTIP negotiations to target EU regulations that block US food exports. These regulations rely on the ‘precautionary principle’ to set standards on food </a:t>
            </a:r>
            <a:r>
              <a:rPr lang="en-US" b="1" dirty="0" smtClean="0"/>
              <a:t>safety;</a:t>
            </a:r>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A product </a:t>
            </a:r>
            <a:r>
              <a:rPr lang="en-US" b="1" dirty="0"/>
              <a:t>may be withdrawn from the market if there is a risk that it may pose a danger to human health, even if there is insufficient scientific data on which to base a full evaluation of that risk.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b="1" i="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IE" b="1" i="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000" dirty="0" smtClean="0">
                <a:solidFill>
                  <a:srgbClr val="C00000"/>
                </a:solidFill>
              </a:rPr>
              <a:t>It makes sense!</a:t>
            </a:r>
            <a:endParaRPr lang="en-IE" sz="6000" dirty="0">
              <a:solidFill>
                <a:srgbClr val="C00000"/>
              </a:solidFill>
            </a:endParaRPr>
          </a:p>
        </p:txBody>
      </p:sp>
      <p:pic>
        <p:nvPicPr>
          <p:cNvPr id="40962" name="Picture 2"/>
          <p:cNvPicPr>
            <a:picLocks noGrp="1" noChangeAspect="1" noChangeArrowheads="1"/>
          </p:cNvPicPr>
          <p:nvPr>
            <p:ph idx="1"/>
          </p:nvPr>
        </p:nvPicPr>
        <p:blipFill>
          <a:blip r:embed="rId2"/>
          <a:srcRect/>
          <a:stretch>
            <a:fillRect/>
          </a:stretch>
        </p:blipFill>
        <p:spPr>
          <a:xfrm>
            <a:off x="2598738" y="1820863"/>
            <a:ext cx="3851275" cy="3695700"/>
          </a:xfr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eaLnBrk="1" fontAlgn="auto" hangingPunct="1">
              <a:spcAft>
                <a:spcPts val="0"/>
              </a:spcAft>
              <a:defRPr/>
            </a:pPr>
            <a:r>
              <a:rPr lang="en-IE" sz="5400" i="1" dirty="0">
                <a:solidFill>
                  <a:srgbClr val="C00000"/>
                </a:solidFill>
              </a:rPr>
              <a:t>The Precautionary Principle.</a:t>
            </a:r>
            <a:endParaRPr lang="en-IE" sz="5400" dirty="0">
              <a:solidFill>
                <a:srgbClr val="C00000"/>
              </a:solidFill>
            </a:endParaRPr>
          </a:p>
        </p:txBody>
      </p:sp>
      <p:sp>
        <p:nvSpPr>
          <p:cNvPr id="3" name="Content Placeholder 2"/>
          <p:cNvSpPr>
            <a:spLocks noGrp="1"/>
          </p:cNvSpPr>
          <p:nvPr>
            <p:ph idx="1"/>
          </p:nvPr>
        </p:nvSpPr>
        <p:spPr>
          <a:xfrm>
            <a:off x="457200" y="1600200"/>
            <a:ext cx="8229600" cy="4924425"/>
          </a:xfrm>
        </p:spPr>
        <p:txBody>
          <a:bodyPr rtlCol="0">
            <a:normAutofit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b="1" dirty="0"/>
              <a:t>Critically, the principle transfers the burden of proof to any company seeking to market a potentially dangerous product: the company is required to prove that it is safe. </a:t>
            </a: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US government does not employ the precautionary principle, and corporate interests have prevailed in setting US food safety standards at levels far lower than in the EU member states. The </a:t>
            </a:r>
            <a:r>
              <a:rPr lang="en-US" b="1" dirty="0">
                <a:solidFill>
                  <a:srgbClr val="FFC000"/>
                </a:solidFill>
              </a:rPr>
              <a:t>‘regulatory convergence’ </a:t>
            </a:r>
            <a:r>
              <a:rPr lang="en-US" b="1" dirty="0"/>
              <a:t>agenda of TTIP seeks to bring EU standards closer to those of the USA</a:t>
            </a:r>
            <a:r>
              <a:rPr lang="en-US" b="1" dirty="0" smtClean="0"/>
              <a:t>.</a:t>
            </a:r>
          </a:p>
          <a:p>
            <a:pPr marL="0" indent="0" eaLnBrk="1" fontAlgn="auto" hangingPunct="1">
              <a:spcAft>
                <a:spcPts val="0"/>
              </a:spcAft>
              <a:buClr>
                <a:schemeClr val="accent1">
                  <a:lumMod val="60000"/>
                  <a:lumOff val="40000"/>
                </a:schemeClr>
              </a:buClr>
              <a:buFont typeface="Arial" pitchFamily="34" charset="0"/>
              <a:buNone/>
              <a:defRPr/>
            </a:pPr>
            <a:r>
              <a:rPr lang="en-US" b="1" dirty="0" smtClean="0"/>
              <a:t> </a:t>
            </a:r>
          </a:p>
          <a:p>
            <a:pPr marL="0" indent="0" eaLnBrk="1" fontAlgn="auto" hangingPunct="1">
              <a:spcAft>
                <a:spcPts val="0"/>
              </a:spcAft>
              <a:buClr>
                <a:schemeClr val="accent1">
                  <a:lumMod val="60000"/>
                  <a:lumOff val="40000"/>
                </a:schemeClr>
              </a:buClr>
              <a:buFont typeface="Arial" pitchFamily="34" charset="0"/>
              <a:buNone/>
              <a:defRPr/>
            </a:pPr>
            <a:r>
              <a:rPr lang="en-US" sz="1800" b="1" dirty="0" smtClean="0"/>
              <a:t>Examples: US </a:t>
            </a:r>
            <a:r>
              <a:rPr lang="en-US" sz="1800" b="1" dirty="0"/>
              <a:t>producers of chicken and turkey regularly treat bird carcasses with chlorine before selling them on to consumers – a process that has been banned in the EU since </a:t>
            </a:r>
            <a:r>
              <a:rPr lang="en-US" sz="1800" b="1" dirty="0" smtClean="0"/>
              <a:t>1997 </a:t>
            </a:r>
            <a:r>
              <a:rPr lang="en-US" sz="1800" b="1" u="sng" dirty="0" smtClean="0"/>
              <a:t>and</a:t>
            </a:r>
            <a:r>
              <a:rPr lang="en-US" sz="1800" b="1" dirty="0" smtClean="0"/>
              <a:t> over </a:t>
            </a:r>
            <a:r>
              <a:rPr lang="en-US" sz="1800" b="1" dirty="0"/>
              <a:t>90% of US beef is produced with the use of bovine growth hormones that have been linked to cancers in humans, and EU restrictions on the import of such beef have been in place since 1988. </a:t>
            </a:r>
            <a:endParaRPr lang="en-IE" sz="1800" b="1"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5400" dirty="0" smtClean="0">
                <a:solidFill>
                  <a:srgbClr val="C00000"/>
                </a:solidFill>
              </a:rPr>
              <a:t>The Privatisation Agenda!</a:t>
            </a:r>
            <a:endParaRPr lang="en-IE" sz="5400" dirty="0">
              <a:solidFill>
                <a:srgbClr val="C00000"/>
              </a:solidFill>
            </a:endParaRPr>
          </a:p>
        </p:txBody>
      </p:sp>
      <p:sp>
        <p:nvSpPr>
          <p:cNvPr id="3" name="Content Placeholder 2"/>
          <p:cNvSpPr>
            <a:spLocks noGrp="1"/>
          </p:cNvSpPr>
          <p:nvPr>
            <p:ph idx="1"/>
          </p:nvPr>
        </p:nvSpPr>
        <p:spPr>
          <a:xfrm>
            <a:off x="457200" y="1484313"/>
            <a:ext cx="8229600" cy="5040312"/>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sz="2000" b="1" dirty="0"/>
              <a:t>TTIP aims not only to relax regulations on the environment and food safety, but also to secure the liberalisation of services markets, including the opening of public services such as health, education and water to private firms. </a:t>
            </a:r>
            <a:endParaRPr lang="en-IE" sz="2000" b="1" dirty="0"/>
          </a:p>
          <a:p>
            <a:pPr marL="0" indent="0" eaLnBrk="1" fontAlgn="auto" hangingPunct="1">
              <a:spcAft>
                <a:spcPts val="0"/>
              </a:spcAft>
              <a:buClr>
                <a:schemeClr val="accent1">
                  <a:lumMod val="60000"/>
                  <a:lumOff val="40000"/>
                </a:schemeClr>
              </a:buClr>
              <a:buFont typeface="Arial" pitchFamily="34" charset="0"/>
              <a:buNone/>
              <a:defRPr/>
            </a:pPr>
            <a:r>
              <a:rPr lang="en-US" sz="2000" b="1" dirty="0"/>
              <a:t> </a:t>
            </a:r>
            <a:endParaRPr lang="en-IE" sz="2000" b="1" dirty="0"/>
          </a:p>
          <a:p>
            <a:pPr marL="274320" indent="-274320" eaLnBrk="1" fontAlgn="auto" hangingPunct="1">
              <a:spcAft>
                <a:spcPts val="0"/>
              </a:spcAft>
              <a:buClr>
                <a:schemeClr val="accent1">
                  <a:lumMod val="60000"/>
                  <a:lumOff val="40000"/>
                </a:schemeClr>
              </a:buClr>
              <a:buFont typeface="Arial" pitchFamily="34" charset="0"/>
              <a:buChar char="•"/>
              <a:defRPr/>
            </a:pPr>
            <a:r>
              <a:rPr lang="en-US" sz="2000" b="1" dirty="0"/>
              <a:t>If TTIP is adopted, it will become effectively impossible for countries to restore public services if they have already been privatised. It will become absolutely impossible if TTIP adopts the ‘negative list’ approach whereby all service sectors are surrendered to liberalization unless they are specifically marked </a:t>
            </a:r>
            <a:r>
              <a:rPr lang="en-US" sz="2000" b="1" dirty="0" smtClean="0"/>
              <a:t>out </a:t>
            </a:r>
            <a:r>
              <a:rPr lang="en-US" sz="2000" b="1" dirty="0"/>
              <a:t>as exemptions (the ‘list it or lose it’ model). </a:t>
            </a:r>
            <a:endParaRPr lang="en-US" sz="2000"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IE" sz="2000" b="1" dirty="0"/>
          </a:p>
        </p:txBody>
      </p:sp>
      <p:pic>
        <p:nvPicPr>
          <p:cNvPr id="44035" name="Picture 2"/>
          <p:cNvPicPr>
            <a:picLocks noChangeAspect="1" noChangeArrowheads="1"/>
          </p:cNvPicPr>
          <p:nvPr/>
        </p:nvPicPr>
        <p:blipFill>
          <a:blip r:embed="rId2"/>
          <a:srcRect/>
          <a:stretch>
            <a:fillRect/>
          </a:stretch>
        </p:blipFill>
        <p:spPr bwMode="auto">
          <a:xfrm>
            <a:off x="2843213" y="4868863"/>
            <a:ext cx="2565400" cy="1652587"/>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p:cNvSpPr>
          <p:nvPr>
            <p:ph type="title"/>
          </p:nvPr>
        </p:nvSpPr>
        <p:spPr bwMode="auto">
          <a:noFill/>
        </p:spPr>
        <p:txBody>
          <a:bodyPr wrap="square" numCol="1" anchorCtr="0" compatLnSpc="1">
            <a:prstTxWarp prst="textNoShape">
              <a:avLst/>
            </a:prstTxWarp>
          </a:bodyPr>
          <a:lstStyle/>
          <a:p>
            <a:endParaRPr lang="en-GB" smtClean="0">
              <a:ln>
                <a:noFill/>
              </a:ln>
            </a:endParaRPr>
          </a:p>
        </p:txBody>
      </p:sp>
      <p:pic>
        <p:nvPicPr>
          <p:cNvPr id="80900" name="Picture 1"/>
          <p:cNvPicPr>
            <a:picLocks noChangeAspect="1" noChangeArrowheads="1"/>
          </p:cNvPicPr>
          <p:nvPr>
            <p:ph type="body" idx="1"/>
          </p:nvPr>
        </p:nvPicPr>
        <p:blipFill>
          <a:blip r:embed="rId2"/>
          <a:srcRect/>
          <a:stretch>
            <a:fillRect/>
          </a:stretch>
        </p:blipFill>
        <p:spPr>
          <a:xfrm>
            <a:off x="142875" y="106363"/>
            <a:ext cx="9001125" cy="6751637"/>
          </a:xfrm>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5400" dirty="0">
                <a:solidFill>
                  <a:schemeClr val="accent6">
                    <a:tint val="1000"/>
                  </a:schemeClr>
                </a:solidFill>
              </a:rPr>
              <a:t>The Privatisation Agenda</a:t>
            </a:r>
          </a:p>
        </p:txBody>
      </p:sp>
      <p:sp>
        <p:nvSpPr>
          <p:cNvPr id="3" name="Content Placeholder 2"/>
          <p:cNvSpPr>
            <a:spLocks noGrp="1"/>
          </p:cNvSpPr>
          <p:nvPr>
            <p:ph idx="1"/>
          </p:nvPr>
        </p:nvSpPr>
        <p:spPr>
          <a:xfrm>
            <a:off x="457200" y="1125538"/>
            <a:ext cx="8229600" cy="4032250"/>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US"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This </a:t>
            </a:r>
            <a:r>
              <a:rPr lang="en-US" b="1" dirty="0"/>
              <a:t>would be a dramatic shift away from the ‘positive list’ approach traditionally employed by the EU, where </a:t>
            </a:r>
            <a:r>
              <a:rPr lang="en-US" b="1" u="sng" dirty="0">
                <a:solidFill>
                  <a:srgbClr val="FFC000"/>
                </a:solidFill>
              </a:rPr>
              <a:t>only those sectors actively put forward for inclusion are opened up to competition</a:t>
            </a:r>
            <a:r>
              <a:rPr lang="en-US" b="1" dirty="0"/>
              <a:t> from foreign firms. </a:t>
            </a:r>
            <a:endParaRPr lang="en-IE" b="1" dirty="0"/>
          </a:p>
          <a:p>
            <a:pPr marL="0" indent="0" eaLnBrk="1" fontAlgn="auto" hangingPunct="1">
              <a:spcAft>
                <a:spcPts val="0"/>
              </a:spcAft>
              <a:buClr>
                <a:schemeClr val="accent1">
                  <a:lumMod val="60000"/>
                  <a:lumOff val="40000"/>
                </a:schemeClr>
              </a:buClr>
              <a:buFont typeface="Arial" pitchFamily="34" charset="0"/>
              <a:buNone/>
              <a:defRPr/>
            </a:pPr>
            <a:endParaRPr lang="en-US" sz="1200"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EU </a:t>
            </a:r>
            <a:r>
              <a:rPr lang="en-US" b="1" dirty="0"/>
              <a:t>business groups have joined with their US counterparts in calling for the negative list approach to be used in TTIP in order to maximize the number of service sectors included for liberalisation. </a:t>
            </a: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45059" name="Picture 2"/>
          <p:cNvPicPr>
            <a:picLocks noChangeAspect="1" noChangeArrowheads="1"/>
          </p:cNvPicPr>
          <p:nvPr/>
        </p:nvPicPr>
        <p:blipFill>
          <a:blip r:embed="rId2"/>
          <a:srcRect/>
          <a:stretch>
            <a:fillRect/>
          </a:stretch>
        </p:blipFill>
        <p:spPr bwMode="auto">
          <a:xfrm>
            <a:off x="3059113" y="4797425"/>
            <a:ext cx="2466975" cy="1847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ctr" eaLnBrk="1" fontAlgn="auto" hangingPunct="1">
              <a:spcAft>
                <a:spcPts val="0"/>
              </a:spcAft>
              <a:defRPr/>
            </a:pPr>
            <a:r>
              <a:rPr lang="en-IE" sz="4400" dirty="0" smtClean="0">
                <a:solidFill>
                  <a:srgbClr val="C00000"/>
                </a:solidFill>
                <a:latin typeface="Aharoni" panose="02010803020104030203" pitchFamily="2" charset="-79"/>
                <a:cs typeface="Aharoni" panose="02010803020104030203" pitchFamily="2" charset="-79"/>
              </a:rPr>
              <a:t>Across the water! </a:t>
            </a:r>
            <a:endParaRPr lang="en-IE" sz="4400" dirty="0">
              <a:solidFill>
                <a:srgbClr val="C00000"/>
              </a:solidFill>
              <a:latin typeface="Aharoni" panose="02010803020104030203" pitchFamily="2" charset="-79"/>
              <a:cs typeface="Aharoni" panose="02010803020104030203" pitchFamily="2" charset="-79"/>
            </a:endParaRPr>
          </a:p>
        </p:txBody>
      </p:sp>
      <p:pic>
        <p:nvPicPr>
          <p:cNvPr id="46082" name="Picture 2"/>
          <p:cNvPicPr>
            <a:picLocks noGrp="1" noChangeAspect="1" noChangeArrowheads="1"/>
          </p:cNvPicPr>
          <p:nvPr>
            <p:ph idx="1"/>
          </p:nvPr>
        </p:nvPicPr>
        <p:blipFill>
          <a:blip r:embed="rId2"/>
          <a:srcRect/>
          <a:stretch>
            <a:fillRect/>
          </a:stretch>
        </p:blipFill>
        <p:spPr>
          <a:xfrm>
            <a:off x="1547813" y="1341438"/>
            <a:ext cx="6611937" cy="4895850"/>
          </a:xfr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71400"/>
            <a:ext cx="8229600" cy="1296144"/>
          </a:xfrm>
        </p:spPr>
        <p:txBody>
          <a:bodyPr>
            <a:noAutofit/>
          </a:bodyPr>
          <a:lstStyle/>
          <a:p>
            <a:pPr algn="ctr" eaLnBrk="1" fontAlgn="auto" hangingPunct="1">
              <a:spcAft>
                <a:spcPts val="0"/>
              </a:spcAft>
              <a:tabLst>
                <a:tab pos="0" algn="l"/>
                <a:tab pos="3830638" algn="l"/>
              </a:tabLst>
              <a:defRPr/>
            </a:pP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rPr>
              <a:t/>
            </a:r>
            <a:br>
              <a:rPr lang="en-US" sz="2800" dirty="0" smtClean="0">
                <a:solidFill>
                  <a:srgbClr val="FF0000"/>
                </a:solidFill>
              </a:rPr>
            </a:br>
            <a:r>
              <a:rPr lang="en-US" sz="2800" dirty="0">
                <a:solidFill>
                  <a:srgbClr val="FF0000"/>
                </a:solidFill>
              </a:rPr>
              <a:t/>
            </a:r>
            <a:br>
              <a:rPr lang="en-US" sz="2800" dirty="0">
                <a:solidFill>
                  <a:srgbClr val="FF0000"/>
                </a:solidFill>
              </a:rPr>
            </a:br>
            <a:r>
              <a:rPr lang="en-US" sz="2800" dirty="0" smtClean="0">
                <a:solidFill>
                  <a:srgbClr val="FF0000"/>
                </a:solidFill>
                <a:latin typeface="Arial Black" panose="020B0A04020102020204" pitchFamily="34" charset="0"/>
              </a:rPr>
              <a:t>Reservations </a:t>
            </a:r>
            <a:r>
              <a:rPr lang="en-US" sz="2800" dirty="0">
                <a:solidFill>
                  <a:srgbClr val="FF0000"/>
                </a:solidFill>
                <a:latin typeface="Arial Black" panose="020B0A04020102020204" pitchFamily="34" charset="0"/>
              </a:rPr>
              <a:t>Applicable </a:t>
            </a:r>
            <a:r>
              <a:rPr lang="en-US" sz="2800" dirty="0" smtClean="0">
                <a:solidFill>
                  <a:srgbClr val="FF0000"/>
                </a:solidFill>
                <a:latin typeface="Arial Black" panose="020B0A04020102020204" pitchFamily="34" charset="0"/>
              </a:rPr>
              <a:t>to </a:t>
            </a:r>
            <a:r>
              <a:rPr lang="en-US" sz="2800" dirty="0">
                <a:solidFill>
                  <a:srgbClr val="FF0000"/>
                </a:solidFill>
                <a:latin typeface="Arial Black" panose="020B0A04020102020204" pitchFamily="34" charset="0"/>
              </a:rPr>
              <a:t>Ireland (CETA</a:t>
            </a:r>
            <a:r>
              <a:rPr lang="en-US" sz="2800" dirty="0" smtClean="0">
                <a:solidFill>
                  <a:srgbClr val="FF0000"/>
                </a:solidFill>
                <a:latin typeface="Arial Black" panose="020B0A04020102020204" pitchFamily="34" charset="0"/>
              </a:rPr>
              <a:t>)</a:t>
            </a:r>
            <a:endParaRPr lang="en-IE" sz="2800" dirty="0">
              <a:solidFill>
                <a:schemeClr val="accent6">
                  <a:tint val="1000"/>
                </a:schemeClr>
              </a:solidFill>
              <a:latin typeface="Arial Black" panose="020B0A04020102020204" pitchFamily="34" charset="0"/>
            </a:endParaRPr>
          </a:p>
        </p:txBody>
      </p:sp>
      <p:sp>
        <p:nvSpPr>
          <p:cNvPr id="3" name="Content Placeholder 2"/>
          <p:cNvSpPr>
            <a:spLocks noGrp="1"/>
          </p:cNvSpPr>
          <p:nvPr>
            <p:ph idx="1"/>
          </p:nvPr>
        </p:nvSpPr>
        <p:spPr>
          <a:xfrm>
            <a:off x="395288" y="765175"/>
            <a:ext cx="8229600" cy="5903913"/>
          </a:xfrm>
        </p:spPr>
        <p:txBody>
          <a:bodyPr rtlCol="0">
            <a:noAutofit/>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US" sz="900" dirty="0" smtClean="0">
              <a:solidFill>
                <a:schemeClr val="bg1"/>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US" sz="900" dirty="0" smtClean="0">
              <a:solidFill>
                <a:srgbClr val="FF0000"/>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r>
              <a:rPr lang="en-US" sz="900" dirty="0" smtClean="0">
                <a:solidFill>
                  <a:srgbClr val="FF0000"/>
                </a:solidFill>
                <a:latin typeface="Arial Black" panose="020B0A04020102020204" pitchFamily="34" charset="0"/>
              </a:rPr>
              <a:t>1</a:t>
            </a:r>
            <a:endParaRPr lang="en-US" sz="900" dirty="0">
              <a:solidFill>
                <a:srgbClr val="FF0000"/>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1200" dirty="0" smtClean="0">
                <a:solidFill>
                  <a:schemeClr val="bg1"/>
                </a:solidFill>
                <a:latin typeface="Arial Black" panose="020B0A04020102020204" pitchFamily="34" charset="0"/>
              </a:rPr>
              <a:t>Ireland </a:t>
            </a:r>
            <a:r>
              <a:rPr lang="en-US" sz="1200" dirty="0">
                <a:solidFill>
                  <a:schemeClr val="bg1"/>
                </a:solidFill>
                <a:latin typeface="Arial Black" panose="020B0A04020102020204" pitchFamily="34" charset="0"/>
              </a:rPr>
              <a:t>reserves the right to require establishment and to prohibit the cross-border  </a:t>
            </a:r>
            <a:r>
              <a:rPr lang="en-US" sz="1200" dirty="0" smtClean="0">
                <a:solidFill>
                  <a:schemeClr val="bg1"/>
                </a:solidFill>
                <a:latin typeface="Arial Black" panose="020B0A04020102020204" pitchFamily="34" charset="0"/>
              </a:rPr>
              <a:t>       provision </a:t>
            </a:r>
            <a:r>
              <a:rPr lang="en-US" sz="1200" dirty="0">
                <a:solidFill>
                  <a:schemeClr val="bg1"/>
                </a:solidFill>
                <a:latin typeface="Arial Black" panose="020B0A04020102020204" pitchFamily="34" charset="0"/>
              </a:rPr>
              <a:t>of the supply of executive search services.</a:t>
            </a:r>
            <a:endParaRPr lang="en-IE" sz="1200" dirty="0">
              <a:solidFill>
                <a:schemeClr val="bg1"/>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1200" dirty="0">
                <a:solidFill>
                  <a:schemeClr val="bg1"/>
                </a:solidFill>
                <a:latin typeface="Arial Black" panose="020B0A04020102020204" pitchFamily="34" charset="0"/>
              </a:rPr>
              <a:t> </a:t>
            </a:r>
            <a:r>
              <a:rPr lang="en-US" sz="1200" dirty="0" smtClean="0">
                <a:solidFill>
                  <a:schemeClr val="bg1"/>
                </a:solidFill>
                <a:latin typeface="Arial Black" panose="020B0A04020102020204" pitchFamily="34" charset="0"/>
              </a:rPr>
              <a:t>Ireland </a:t>
            </a:r>
            <a:r>
              <a:rPr lang="en-US" sz="1200" dirty="0">
                <a:solidFill>
                  <a:schemeClr val="bg1"/>
                </a:solidFill>
                <a:latin typeface="Arial Black" panose="020B0A04020102020204" pitchFamily="34" charset="0"/>
              </a:rPr>
              <a:t>reserves the right to require establishment and to prohibit the cross-border provision of supply services of office personnel</a:t>
            </a:r>
            <a:r>
              <a:rPr lang="en-US" sz="1200" dirty="0" smtClean="0">
                <a:solidFill>
                  <a:schemeClr val="bg2"/>
                </a:solidFill>
                <a:latin typeface="Arial Black" panose="020B0A04020102020204" pitchFamily="34" charset="0"/>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1200" dirty="0">
              <a:solidFill>
                <a:schemeClr val="bg2"/>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r>
              <a:rPr lang="en-US" sz="900" b="1" dirty="0">
                <a:solidFill>
                  <a:srgbClr val="FF0000"/>
                </a:solidFill>
                <a:latin typeface="Arial Black" panose="020B0A04020102020204" pitchFamily="34" charset="0"/>
              </a:rPr>
              <a:t>2</a:t>
            </a:r>
            <a:endParaRPr lang="en-IE" sz="900" dirty="0">
              <a:solidFill>
                <a:srgbClr val="FF0000"/>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1200" dirty="0" smtClean="0">
                <a:solidFill>
                  <a:schemeClr val="bg1"/>
                </a:solidFill>
                <a:latin typeface="Arial Black" panose="020B0A04020102020204" pitchFamily="34" charset="0"/>
              </a:rPr>
              <a:t>The </a:t>
            </a:r>
            <a:r>
              <a:rPr lang="en-US" sz="1200" dirty="0">
                <a:solidFill>
                  <a:schemeClr val="bg1"/>
                </a:solidFill>
                <a:latin typeface="Arial Black" panose="020B0A04020102020204" pitchFamily="34" charset="0"/>
              </a:rPr>
              <a:t>provision of investment services or investment advice requires either (I) authorisation in Ireland, which normally requires that the entity be incorporated or be a partnership or a sole trader in each case with a head/registered office in Ireland (authorisation may not be required in certain cases, e.g., where a third country service supplier has no commercial presence in Ireland and the service is not supplied to private individuals) or (II) authorisation in another Member State in accordance with the EC Investment Services Directive</a:t>
            </a:r>
            <a:r>
              <a:rPr lang="en-US" sz="1200" dirty="0" smtClean="0">
                <a:solidFill>
                  <a:schemeClr val="bg1"/>
                </a:solidFill>
                <a:latin typeface="Arial Black" panose="020B0A04020102020204" pitchFamily="34" charset="0"/>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1200" dirty="0">
              <a:solidFill>
                <a:schemeClr val="bg1"/>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r>
              <a:rPr lang="en-US" sz="900" b="1" dirty="0">
                <a:solidFill>
                  <a:srgbClr val="FF0000"/>
                </a:solidFill>
                <a:latin typeface="Arial Black" panose="020B0A04020102020204" pitchFamily="34" charset="0"/>
              </a:rPr>
              <a:t>3</a:t>
            </a:r>
            <a:endParaRPr lang="en-IE" sz="900" b="1" dirty="0">
              <a:solidFill>
                <a:schemeClr val="accent5">
                  <a:lumMod val="75000"/>
                </a:schemeClr>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1200" dirty="0" smtClean="0">
                <a:solidFill>
                  <a:schemeClr val="bg1"/>
                </a:solidFill>
                <a:latin typeface="Arial Black" panose="020B0A04020102020204" pitchFamily="34" charset="0"/>
              </a:rPr>
              <a:t>Ireland </a:t>
            </a:r>
            <a:r>
              <a:rPr lang="en-US" sz="1200" dirty="0">
                <a:solidFill>
                  <a:schemeClr val="bg1"/>
                </a:solidFill>
                <a:latin typeface="Arial Black" panose="020B0A04020102020204" pitchFamily="34" charset="0"/>
              </a:rPr>
              <a:t>reserves the right to adopt and maintain any measure with respect to the provision of privately funded social services other than services relating to Convalescent and Rest Houses and Old People's Homes</a:t>
            </a:r>
            <a:r>
              <a:rPr lang="en-US" sz="1200" dirty="0" smtClean="0">
                <a:solidFill>
                  <a:schemeClr val="bg1"/>
                </a:solidFill>
                <a:latin typeface="Arial Black" panose="020B0A04020102020204" pitchFamily="34" charset="0"/>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1200" dirty="0">
              <a:solidFill>
                <a:schemeClr val="bg1"/>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r>
              <a:rPr lang="en-IE" sz="900" b="1" dirty="0">
                <a:solidFill>
                  <a:srgbClr val="FF0000"/>
                </a:solidFill>
                <a:latin typeface="Arial Black" panose="020B0A04020102020204" pitchFamily="34" charset="0"/>
              </a:rPr>
              <a:t>4</a:t>
            </a:r>
            <a:endParaRPr lang="en-IE" sz="900" dirty="0">
              <a:solidFill>
                <a:srgbClr val="FF0000"/>
              </a:solidFill>
              <a:latin typeface="Arial Black" panose="020B0A04020102020204" pitchFamily="34"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1200" b="1" dirty="0" smtClean="0">
                <a:solidFill>
                  <a:schemeClr val="bg1"/>
                </a:solidFill>
                <a:latin typeface="Arial Black" panose="020B0A04020102020204" pitchFamily="34" charset="0"/>
              </a:rPr>
              <a:t>Economic </a:t>
            </a:r>
            <a:r>
              <a:rPr lang="en-US" sz="1200" b="1" dirty="0">
                <a:solidFill>
                  <a:schemeClr val="bg1"/>
                </a:solidFill>
                <a:latin typeface="Arial Black" panose="020B0A04020102020204" pitchFamily="34" charset="0"/>
              </a:rPr>
              <a:t>needs test for intercity bussing services. Main criteria: number of and impact on existing establishments, population density, geographical spread, impact on traffic conditions and creation of new employment</a:t>
            </a:r>
            <a:r>
              <a:rPr lang="en-US" sz="1200" b="1" dirty="0" smtClean="0">
                <a:solidFill>
                  <a:schemeClr val="bg1"/>
                </a:solidFill>
                <a:latin typeface="Arial Black" panose="020B0A04020102020204" pitchFamily="34" charset="0"/>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US" sz="1200" b="1" dirty="0">
              <a:solidFill>
                <a:schemeClr val="bg1"/>
              </a:solidFill>
              <a:latin typeface="Arial Black" panose="020B0A04020102020204" pitchFamily="34" charset="0"/>
            </a:endParaRPr>
          </a:p>
          <a:p>
            <a:pPr marL="0" indent="0" algn="ctr" eaLnBrk="1" fontAlgn="auto" hangingPunct="1">
              <a:spcAft>
                <a:spcPts val="0"/>
              </a:spcAft>
              <a:buClr>
                <a:schemeClr val="accent1">
                  <a:lumMod val="60000"/>
                  <a:lumOff val="40000"/>
                </a:schemeClr>
              </a:buClr>
              <a:buFont typeface="Arial" pitchFamily="34" charset="0"/>
              <a:buNone/>
              <a:defRPr/>
            </a:pPr>
            <a:r>
              <a:rPr lang="en-US" sz="1800" b="1" dirty="0" smtClean="0">
                <a:solidFill>
                  <a:srgbClr val="FF0000"/>
                </a:solidFill>
                <a:latin typeface="Arial Black" panose="020B0A04020102020204" pitchFamily="34" charset="0"/>
              </a:rPr>
              <a:t>That’s it!</a:t>
            </a:r>
          </a:p>
          <a:p>
            <a:pPr marL="274320" indent="-274320" eaLnBrk="1" fontAlgn="auto" hangingPunct="1">
              <a:spcAft>
                <a:spcPts val="0"/>
              </a:spcAft>
              <a:buClr>
                <a:schemeClr val="accent1">
                  <a:lumMod val="60000"/>
                  <a:lumOff val="40000"/>
                </a:schemeClr>
              </a:buClr>
              <a:buFont typeface="Arial" pitchFamily="34" charset="0"/>
              <a:buChar char="•"/>
              <a:defRPr/>
            </a:pPr>
            <a:endParaRPr lang="en-US" sz="1200" b="1" dirty="0">
              <a:solidFill>
                <a:srgbClr val="FFFF00"/>
              </a:solidFill>
              <a:latin typeface="Arial Black" panose="020B0A04020102020204" pitchFamily="34" charset="0"/>
            </a:endParaRPr>
          </a:p>
          <a:p>
            <a:pPr marL="0" indent="0" algn="ctr" eaLnBrk="1" fontAlgn="auto" hangingPunct="1">
              <a:spcAft>
                <a:spcPts val="0"/>
              </a:spcAft>
              <a:buClr>
                <a:schemeClr val="accent1">
                  <a:lumMod val="60000"/>
                  <a:lumOff val="40000"/>
                </a:schemeClr>
              </a:buClr>
              <a:buFont typeface="Arial" pitchFamily="34" charset="0"/>
              <a:buNone/>
              <a:defRPr/>
            </a:pPr>
            <a:r>
              <a:rPr lang="en-IE" b="1" dirty="0">
                <a:solidFill>
                  <a:srgbClr val="FFFF00"/>
                </a:solidFill>
                <a:latin typeface="Arial Black" panose="020B0A04020102020204" pitchFamily="34" charset="0"/>
              </a:rPr>
              <a:t>Can’t see water </a:t>
            </a:r>
            <a:r>
              <a:rPr lang="en-IE" b="1" dirty="0" smtClean="0">
                <a:solidFill>
                  <a:srgbClr val="FFFF00"/>
                </a:solidFill>
                <a:latin typeface="Arial Black" panose="020B0A04020102020204" pitchFamily="34" charset="0"/>
              </a:rPr>
              <a:t>here!</a:t>
            </a:r>
            <a:endParaRPr lang="en-IE" b="1" dirty="0">
              <a:solidFill>
                <a:srgbClr val="FFFF00"/>
              </a:solidFill>
              <a:latin typeface="Arial Black" panose="020B0A04020102020204" pitchFamily="34" charset="0"/>
            </a:endParaRPr>
          </a:p>
          <a:p>
            <a:pPr marL="0" indent="0" eaLnBrk="1" fontAlgn="auto" hangingPunct="1">
              <a:spcAft>
                <a:spcPts val="0"/>
              </a:spcAft>
              <a:buClr>
                <a:schemeClr val="accent1">
                  <a:lumMod val="60000"/>
                  <a:lumOff val="40000"/>
                </a:schemeClr>
              </a:buClr>
              <a:buFont typeface="Arial" pitchFamily="34" charset="0"/>
              <a:buNone/>
              <a:defRPr/>
            </a:pPr>
            <a:r>
              <a:rPr lang="en-US" sz="1200" b="1" dirty="0">
                <a:solidFill>
                  <a:schemeClr val="bg1"/>
                </a:solidFill>
              </a:rPr>
              <a:t> </a:t>
            </a:r>
            <a:endParaRPr lang="en-IE" sz="1200" b="1" dirty="0">
              <a:solidFill>
                <a:schemeClr val="bg1"/>
              </a:solidFill>
            </a:endParaRPr>
          </a:p>
          <a:p>
            <a:pPr marL="0" indent="0" eaLnBrk="1" fontAlgn="auto" hangingPunct="1">
              <a:spcAft>
                <a:spcPts val="0"/>
              </a:spcAft>
              <a:buClr>
                <a:schemeClr val="accent1">
                  <a:lumMod val="60000"/>
                  <a:lumOff val="40000"/>
                </a:schemeClr>
              </a:buClr>
              <a:buFont typeface="Arial" pitchFamily="34" charset="0"/>
              <a:buNone/>
              <a:defRPr/>
            </a:pPr>
            <a:r>
              <a:rPr lang="en-IE" sz="900" dirty="0"/>
              <a:t> </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9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274638"/>
            <a:ext cx="8568952" cy="706090"/>
          </a:xfrm>
        </p:spPr>
        <p:txBody>
          <a:bodyPr/>
          <a:lstStyle/>
          <a:p>
            <a:pPr algn="ctr" eaLnBrk="1" fontAlgn="auto" hangingPunct="1">
              <a:spcAft>
                <a:spcPts val="0"/>
              </a:spcAft>
              <a:defRPr/>
            </a:pPr>
            <a:r>
              <a:rPr lang="en-IE" dirty="0" smtClean="0">
                <a:solidFill>
                  <a:srgbClr val="FFC000"/>
                </a:solidFill>
              </a:rPr>
              <a:t>Why is the important bit always boring!</a:t>
            </a:r>
            <a:endParaRPr lang="en-IE" dirty="0">
              <a:solidFill>
                <a:srgbClr val="FFC000"/>
              </a:solidFill>
            </a:endParaRPr>
          </a:p>
        </p:txBody>
      </p:sp>
      <p:sp>
        <p:nvSpPr>
          <p:cNvPr id="3" name="Content Placeholder 2"/>
          <p:cNvSpPr>
            <a:spLocks noGrp="1"/>
          </p:cNvSpPr>
          <p:nvPr>
            <p:ph idx="1"/>
          </p:nvPr>
        </p:nvSpPr>
        <p:spPr>
          <a:xfrm>
            <a:off x="457200" y="1196975"/>
            <a:ext cx="8229600" cy="5400675"/>
          </a:xfrm>
        </p:spPr>
        <p:txBody>
          <a:bodyPr rtlCol="0">
            <a:normAutofit fontScale="55000" lnSpcReduction="20000"/>
          </a:bodyPr>
          <a:lstStyle/>
          <a:p>
            <a:pPr marL="0" indent="0" eaLnBrk="1" fontAlgn="auto" hangingPunct="1">
              <a:spcAft>
                <a:spcPts val="0"/>
              </a:spcAft>
              <a:buClr>
                <a:schemeClr val="accent1">
                  <a:lumMod val="60000"/>
                  <a:lumOff val="40000"/>
                </a:schemeClr>
              </a:buClr>
              <a:buFont typeface="Arial" pitchFamily="34" charset="0"/>
              <a:buNone/>
              <a:defRPr/>
            </a:pPr>
            <a:r>
              <a:rPr lang="en-US" sz="2900" b="1" dirty="0">
                <a:solidFill>
                  <a:schemeClr val="bg1"/>
                </a:solidFill>
              </a:rPr>
              <a:t>Article X.08: Rights and Obligations Relating to Water</a:t>
            </a:r>
            <a:endParaRPr lang="en-IE" sz="2900" dirty="0">
              <a:solidFill>
                <a:schemeClr val="bg1"/>
              </a:solidFill>
            </a:endParaRPr>
          </a:p>
          <a:p>
            <a:pPr marL="0" indent="0" eaLnBrk="1" fontAlgn="auto" hangingPunct="1">
              <a:spcAft>
                <a:spcPts val="0"/>
              </a:spcAft>
              <a:buClr>
                <a:schemeClr val="accent1">
                  <a:lumMod val="60000"/>
                  <a:lumOff val="40000"/>
                </a:schemeClr>
              </a:buClr>
              <a:buFont typeface="Arial" pitchFamily="34" charset="0"/>
              <a:buNone/>
              <a:defRPr/>
            </a:pPr>
            <a:r>
              <a:rPr lang="en-US" b="1" dirty="0"/>
              <a:t> </a:t>
            </a:r>
            <a:endParaRPr lang="en-IE" sz="2000" dirty="0"/>
          </a:p>
          <a:p>
            <a:pPr marL="274320" indent="-274320" eaLnBrk="1" fontAlgn="auto" hangingPunct="1">
              <a:spcAft>
                <a:spcPts val="0"/>
              </a:spcAft>
              <a:buClr>
                <a:schemeClr val="accent1">
                  <a:lumMod val="60000"/>
                  <a:lumOff val="40000"/>
                </a:schemeClr>
              </a:buClr>
              <a:buFont typeface="Arial" pitchFamily="34" charset="0"/>
              <a:buChar char="•"/>
              <a:defRPr/>
            </a:pPr>
            <a:r>
              <a:rPr lang="en-US" sz="2500" b="1" dirty="0">
                <a:latin typeface="Cambria" panose="02040503050406030204" pitchFamily="18" charset="0"/>
              </a:rPr>
              <a:t>The Parties </a:t>
            </a:r>
            <a:r>
              <a:rPr lang="en-US" sz="2500" b="1" dirty="0" smtClean="0">
                <a:latin typeface="Cambria" panose="02040503050406030204" pitchFamily="18" charset="0"/>
              </a:rPr>
              <a:t>recognise </a:t>
            </a:r>
            <a:r>
              <a:rPr lang="en-US" sz="2500" b="1" dirty="0">
                <a:latin typeface="Cambria" panose="02040503050406030204" pitchFamily="18" charset="0"/>
              </a:rPr>
              <a:t>that </a:t>
            </a:r>
            <a:r>
              <a:rPr lang="en-US" sz="2500" b="1" i="1" dirty="0">
                <a:latin typeface="Cambria" panose="02040503050406030204" pitchFamily="18" charset="0"/>
              </a:rPr>
              <a:t>water in its natural state</a:t>
            </a:r>
            <a:r>
              <a:rPr lang="en-US" sz="2500" b="1" dirty="0">
                <a:latin typeface="Cambria" panose="02040503050406030204" pitchFamily="18" charset="0"/>
              </a:rPr>
              <a:t>, such as water in lakes, rivers, reservoirs, aquifers and water basins, is not a good or a product and therefore, except for Chapter XX – Trade and Environment and Chapter XX – Sustainable Development, is not subject to the terms of this Agreement.</a:t>
            </a:r>
            <a:endParaRPr lang="en-IE" sz="2500" b="1" dirty="0">
              <a:latin typeface="Cambria" panose="02040503050406030204" pitchFamily="18" charset="0"/>
            </a:endParaRPr>
          </a:p>
          <a:p>
            <a:pPr marL="0" indent="0" eaLnBrk="1" fontAlgn="auto" hangingPunct="1">
              <a:spcAft>
                <a:spcPts val="0"/>
              </a:spcAft>
              <a:buClr>
                <a:schemeClr val="accent1">
                  <a:lumMod val="60000"/>
                  <a:lumOff val="40000"/>
                </a:schemeClr>
              </a:buClr>
              <a:buFont typeface="Arial" pitchFamily="34" charset="0"/>
              <a:buNone/>
              <a:defRPr/>
            </a:pPr>
            <a:r>
              <a:rPr lang="en-US" sz="2500" b="1" dirty="0">
                <a:latin typeface="Cambria" panose="02040503050406030204" pitchFamily="18" charset="0"/>
              </a:rPr>
              <a:t> </a:t>
            </a:r>
            <a:endParaRPr lang="en-IE" sz="2500" b="1" dirty="0">
              <a:latin typeface="Cambria" panose="02040503050406030204" pitchFamily="18"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2500" b="1" dirty="0">
                <a:latin typeface="Cambria" panose="02040503050406030204" pitchFamily="18" charset="0"/>
              </a:rPr>
              <a:t>Each Party has the right to protect and preserve its natural water resources and nothing in this Agreement obliges a Party to permit the commercial use of water for any purpose, including its withdrawal, extraction or diversion for export in bulk.</a:t>
            </a:r>
            <a:endParaRPr lang="en-IE" sz="2500" b="1" dirty="0">
              <a:latin typeface="Cambria" panose="02040503050406030204" pitchFamily="18" charset="0"/>
            </a:endParaRPr>
          </a:p>
          <a:p>
            <a:pPr marL="0" indent="0" eaLnBrk="1" fontAlgn="auto" hangingPunct="1">
              <a:spcAft>
                <a:spcPts val="0"/>
              </a:spcAft>
              <a:buClr>
                <a:schemeClr val="accent1">
                  <a:lumMod val="60000"/>
                  <a:lumOff val="40000"/>
                </a:schemeClr>
              </a:buClr>
              <a:buFont typeface="Arial" pitchFamily="34" charset="0"/>
              <a:buNone/>
              <a:defRPr/>
            </a:pPr>
            <a:r>
              <a:rPr lang="en-US" sz="2500" b="1" dirty="0">
                <a:latin typeface="Cambria" panose="02040503050406030204" pitchFamily="18" charset="0"/>
              </a:rPr>
              <a:t> </a:t>
            </a:r>
            <a:endParaRPr lang="en-IE" sz="2500" b="1" dirty="0">
              <a:latin typeface="Cambria" panose="02040503050406030204" pitchFamily="18" charset="0"/>
            </a:endParaRPr>
          </a:p>
          <a:p>
            <a:pPr marL="274320" indent="-274320" eaLnBrk="1" fontAlgn="auto" hangingPunct="1">
              <a:spcAft>
                <a:spcPts val="0"/>
              </a:spcAft>
              <a:buClr>
                <a:schemeClr val="accent1">
                  <a:lumMod val="60000"/>
                  <a:lumOff val="40000"/>
                </a:schemeClr>
              </a:buClr>
              <a:buFont typeface="Arial" pitchFamily="34" charset="0"/>
              <a:buChar char="•"/>
              <a:defRPr/>
            </a:pPr>
            <a:r>
              <a:rPr lang="en-US" sz="2500" b="1" u="sng" dirty="0">
                <a:latin typeface="Cambria" panose="02040503050406030204" pitchFamily="18" charset="0"/>
              </a:rPr>
              <a:t>Where a Party permits the commercial use of a specific water source, it shall do so in a manner consistent with the Agreement.</a:t>
            </a:r>
            <a:endParaRPr lang="en-IE" sz="2500" b="1" u="sng" dirty="0">
              <a:latin typeface="Cambria" panose="02040503050406030204" pitchFamily="18" charset="0"/>
            </a:endParaRPr>
          </a:p>
          <a:p>
            <a:pPr marL="0" indent="0" eaLnBrk="1" fontAlgn="auto" hangingPunct="1">
              <a:spcAft>
                <a:spcPts val="0"/>
              </a:spcAft>
              <a:buClr>
                <a:schemeClr val="accent1">
                  <a:lumMod val="60000"/>
                  <a:lumOff val="40000"/>
                </a:schemeClr>
              </a:buClr>
              <a:buFont typeface="Arial" pitchFamily="34" charset="0"/>
              <a:buNone/>
              <a:defRPr/>
            </a:pPr>
            <a:r>
              <a:rPr lang="en-US" b="1" dirty="0"/>
              <a:t> </a:t>
            </a:r>
            <a:endParaRPr lang="en-IE" sz="1400" b="1" dirty="0"/>
          </a:p>
          <a:p>
            <a:pPr marL="365760" lvl="1" indent="0" eaLnBrk="1" fontAlgn="auto" hangingPunct="1">
              <a:spcAft>
                <a:spcPts val="0"/>
              </a:spcAft>
              <a:buClr>
                <a:schemeClr val="accent1">
                  <a:lumMod val="60000"/>
                  <a:lumOff val="40000"/>
                </a:schemeClr>
              </a:buClr>
              <a:buFont typeface="Arial" pitchFamily="34" charset="0"/>
              <a:buNone/>
              <a:defRPr/>
            </a:pPr>
            <a:endParaRPr lang="en-IE" sz="1400" dirty="0"/>
          </a:p>
          <a:p>
            <a:pPr marL="0" indent="0" eaLnBrk="1" fontAlgn="auto" hangingPunct="1">
              <a:spcAft>
                <a:spcPts val="0"/>
              </a:spcAft>
              <a:buClr>
                <a:schemeClr val="accent1">
                  <a:lumMod val="60000"/>
                  <a:lumOff val="40000"/>
                </a:schemeClr>
              </a:buClr>
              <a:buFont typeface="Arial" pitchFamily="34" charset="0"/>
              <a:buNone/>
              <a:defRPr/>
            </a:pPr>
            <a:r>
              <a:rPr lang="en-US" b="1" dirty="0" smtClean="0"/>
              <a:t>Trade </a:t>
            </a:r>
            <a:r>
              <a:rPr lang="en-US" b="1" dirty="0"/>
              <a:t>and Environment Article X.12: Cooperation on environment issues</a:t>
            </a:r>
            <a:endParaRPr lang="en-IE" sz="1400" b="1" dirty="0"/>
          </a:p>
          <a:p>
            <a:pPr marL="0" indent="0" eaLnBrk="1" fontAlgn="auto" hangingPunct="1">
              <a:spcAft>
                <a:spcPts val="0"/>
              </a:spcAft>
              <a:buClr>
                <a:schemeClr val="accent1">
                  <a:lumMod val="60000"/>
                  <a:lumOff val="40000"/>
                </a:schemeClr>
              </a:buClr>
              <a:buFont typeface="Arial" pitchFamily="34" charset="0"/>
              <a:buNone/>
              <a:defRPr/>
            </a:pPr>
            <a:r>
              <a:rPr lang="en-US" b="1" dirty="0"/>
              <a:t> </a:t>
            </a:r>
            <a:endParaRPr lang="en-IE" sz="2000" dirty="0"/>
          </a:p>
          <a:p>
            <a:pPr marL="0" indent="0" eaLnBrk="1" fontAlgn="auto" hangingPunct="1">
              <a:spcAft>
                <a:spcPts val="0"/>
              </a:spcAft>
              <a:buClr>
                <a:schemeClr val="accent1">
                  <a:lumMod val="60000"/>
                  <a:lumOff val="40000"/>
                </a:schemeClr>
              </a:buClr>
              <a:buFont typeface="Arial" pitchFamily="34" charset="0"/>
              <a:buNone/>
              <a:defRPr/>
            </a:pPr>
            <a:r>
              <a:rPr lang="en-US" b="1" dirty="0" smtClean="0"/>
              <a:t>The </a:t>
            </a:r>
            <a:r>
              <a:rPr lang="en-US" b="1" dirty="0"/>
              <a:t>parties recognise that enhanced cooperation is an important element to advance the objectives of this Chapter, and they commit to cooperate, through actions and instruments that may include technical exchanges, exchanges of information and best practices, </a:t>
            </a:r>
            <a:r>
              <a:rPr lang="en-US" b="1" dirty="0" smtClean="0"/>
              <a:t>research</a:t>
            </a:r>
            <a:r>
              <a:rPr lang="en-IE" sz="1800" b="1" dirty="0"/>
              <a:t> </a:t>
            </a:r>
            <a:r>
              <a:rPr lang="en-US" b="1" dirty="0" smtClean="0"/>
              <a:t>projects</a:t>
            </a:r>
            <a:r>
              <a:rPr lang="en-US" b="1" dirty="0"/>
              <a:t>, studies, reports, conferences and workshops, on trade-related environmental issues of common interest, in areas such as:</a:t>
            </a:r>
            <a:endParaRPr lang="en-IE" sz="1400" b="1" dirty="0"/>
          </a:p>
          <a:p>
            <a:pPr marL="0" indent="0" eaLnBrk="1" fontAlgn="auto" hangingPunct="1">
              <a:spcAft>
                <a:spcPts val="0"/>
              </a:spcAft>
              <a:buClr>
                <a:schemeClr val="accent1">
                  <a:lumMod val="60000"/>
                  <a:lumOff val="40000"/>
                </a:schemeClr>
              </a:buClr>
              <a:buFont typeface="Arial" pitchFamily="34" charset="0"/>
              <a:buNone/>
              <a:defRPr/>
            </a:pPr>
            <a:r>
              <a:rPr lang="en-US" b="1" dirty="0"/>
              <a:t>trade and investment in environmental goods and services, including environmental and green technologies and practices, renewable energy, energy efficiency </a:t>
            </a:r>
            <a:r>
              <a:rPr lang="en-US" b="1" dirty="0">
                <a:solidFill>
                  <a:srgbClr val="FFC000"/>
                </a:solidFill>
              </a:rPr>
              <a:t>and water use, conservation and treatment</a:t>
            </a:r>
            <a:r>
              <a:rPr lang="en-US" b="1" dirty="0" smtClean="0">
                <a:solidFill>
                  <a:srgbClr val="FFC000"/>
                </a:solidFill>
              </a:rPr>
              <a:t>;</a:t>
            </a:r>
          </a:p>
          <a:p>
            <a:pPr marL="0" indent="0" eaLnBrk="1" fontAlgn="auto" hangingPunct="1">
              <a:spcAft>
                <a:spcPts val="0"/>
              </a:spcAft>
              <a:buClr>
                <a:schemeClr val="accent1">
                  <a:lumMod val="60000"/>
                  <a:lumOff val="40000"/>
                </a:schemeClr>
              </a:buClr>
              <a:buFont typeface="Arial" pitchFamily="34" charset="0"/>
              <a:buNone/>
              <a:defRPr/>
            </a:pPr>
            <a:endParaRPr lang="en-US" sz="5100" b="1" dirty="0" smtClean="0">
              <a:solidFill>
                <a:srgbClr val="C00000"/>
              </a:solidFill>
            </a:endParaRPr>
          </a:p>
          <a:p>
            <a:pPr marL="0" indent="0" eaLnBrk="1" fontAlgn="auto" hangingPunct="1">
              <a:spcAft>
                <a:spcPts val="0"/>
              </a:spcAft>
              <a:buClr>
                <a:schemeClr val="accent1">
                  <a:lumMod val="60000"/>
                  <a:lumOff val="40000"/>
                </a:schemeClr>
              </a:buClr>
              <a:buFont typeface="Arial" pitchFamily="34" charset="0"/>
              <a:buNone/>
              <a:defRPr/>
            </a:pPr>
            <a:r>
              <a:rPr lang="en-US" sz="5100" b="1" dirty="0" smtClean="0">
                <a:solidFill>
                  <a:srgbClr val="FFC000"/>
                </a:solidFill>
              </a:rPr>
              <a:t>So, there is no absolute obligation to privatise but …..</a:t>
            </a:r>
            <a:endParaRPr lang="en-IE" sz="5100" b="1" dirty="0">
              <a:solidFill>
                <a:srgbClr val="FFC000"/>
              </a:solidFill>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solidFill>
                <a:srgbClr val="FFC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ctr" eaLnBrk="1" fontAlgn="auto" hangingPunct="1">
              <a:spcAft>
                <a:spcPts val="0"/>
              </a:spcAft>
              <a:defRPr/>
            </a:pPr>
            <a:r>
              <a:rPr lang="en-IE" sz="4800" dirty="0" smtClean="0">
                <a:solidFill>
                  <a:srgbClr val="FF0000"/>
                </a:solidFill>
              </a:rPr>
              <a:t>What will I be talking about?</a:t>
            </a:r>
            <a:endParaRPr lang="en-IE" sz="4800" dirty="0">
              <a:solidFill>
                <a:srgbClr val="FF0000"/>
              </a:solidFill>
            </a:endParaRPr>
          </a:p>
        </p:txBody>
      </p:sp>
      <p:sp>
        <p:nvSpPr>
          <p:cNvPr id="3" name="Content Placeholder 2"/>
          <p:cNvSpPr>
            <a:spLocks noGrp="1"/>
          </p:cNvSpPr>
          <p:nvPr>
            <p:ph idx="1"/>
          </p:nvPr>
        </p:nvSpPr>
        <p:spPr>
          <a:xfrm>
            <a:off x="457200" y="1268413"/>
            <a:ext cx="8229600" cy="5184775"/>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IE" sz="4000" b="1" dirty="0" smtClean="0">
                <a:solidFill>
                  <a:srgbClr val="FF0000"/>
                </a:solidFill>
              </a:rPr>
              <a:t>TTIP</a:t>
            </a:r>
            <a:r>
              <a:rPr lang="en-IE" b="1" dirty="0" smtClean="0"/>
              <a:t> – </a:t>
            </a:r>
            <a:r>
              <a:rPr lang="en-IE" sz="3200" b="1" dirty="0" smtClean="0">
                <a:solidFill>
                  <a:srgbClr val="FF0000"/>
                </a:solidFill>
              </a:rPr>
              <a:t>T</a:t>
            </a:r>
            <a:r>
              <a:rPr lang="en-IE" sz="3200" b="1" dirty="0" smtClean="0"/>
              <a:t>RANSATLANTIC </a:t>
            </a:r>
            <a:r>
              <a:rPr lang="en-IE" sz="3200" b="1" dirty="0" smtClean="0">
                <a:solidFill>
                  <a:srgbClr val="FF0000"/>
                </a:solidFill>
              </a:rPr>
              <a:t>T</a:t>
            </a:r>
            <a:r>
              <a:rPr lang="en-IE" sz="3200" b="1" dirty="0" smtClean="0"/>
              <a:t>RADE AND </a:t>
            </a:r>
            <a:r>
              <a:rPr lang="en-IE" sz="3200" b="1" dirty="0" smtClean="0">
                <a:solidFill>
                  <a:srgbClr val="FF0000"/>
                </a:solidFill>
              </a:rPr>
              <a:t>I</a:t>
            </a:r>
            <a:r>
              <a:rPr lang="en-IE" sz="3200" b="1" dirty="0" smtClean="0"/>
              <a:t>NVESTMENT </a:t>
            </a:r>
            <a:r>
              <a:rPr lang="en-IE" sz="3200" b="1" dirty="0" smtClean="0">
                <a:solidFill>
                  <a:srgbClr val="FF0000"/>
                </a:solidFill>
              </a:rPr>
              <a:t>P</a:t>
            </a:r>
            <a:r>
              <a:rPr lang="en-IE" sz="3200" b="1" dirty="0" smtClean="0"/>
              <a:t>ARTNERSHIP. </a:t>
            </a:r>
          </a:p>
          <a:p>
            <a:pPr marL="0" indent="0" eaLnBrk="1" fontAlgn="auto" hangingPunct="1">
              <a:spcAft>
                <a:spcPts val="0"/>
              </a:spcAft>
              <a:buClr>
                <a:schemeClr val="accent1">
                  <a:lumMod val="60000"/>
                  <a:lumOff val="40000"/>
                </a:schemeClr>
              </a:buClr>
              <a:buFont typeface="Arial" pitchFamily="34" charset="0"/>
              <a:buNone/>
              <a:defRPr/>
            </a:pPr>
            <a:r>
              <a:rPr lang="en-IE" sz="3200" b="1" dirty="0" smtClean="0"/>
              <a:t>Between EU and US – most provisions still secret. </a:t>
            </a:r>
          </a:p>
          <a:p>
            <a:pPr marL="274320" indent="-274320" eaLnBrk="1" fontAlgn="auto" hangingPunct="1">
              <a:spcAft>
                <a:spcPts val="0"/>
              </a:spcAft>
              <a:buClr>
                <a:schemeClr val="accent1">
                  <a:lumMod val="60000"/>
                  <a:lumOff val="40000"/>
                </a:schemeClr>
              </a:buClr>
              <a:buFont typeface="Arial" pitchFamily="34" charset="0"/>
              <a:buChar char="•"/>
              <a:defRPr/>
            </a:pPr>
            <a:r>
              <a:rPr lang="en-IE" sz="4000" b="1" dirty="0" smtClean="0">
                <a:solidFill>
                  <a:srgbClr val="FF0000"/>
                </a:solidFill>
              </a:rPr>
              <a:t>CETA</a:t>
            </a:r>
            <a:r>
              <a:rPr lang="en-IE" sz="3200" b="1" dirty="0" smtClean="0"/>
              <a:t> – </a:t>
            </a:r>
            <a:r>
              <a:rPr lang="en-IE" sz="3200" b="1" dirty="0" smtClean="0">
                <a:solidFill>
                  <a:srgbClr val="FF0000"/>
                </a:solidFill>
              </a:rPr>
              <a:t>C</a:t>
            </a:r>
            <a:r>
              <a:rPr lang="en-IE" sz="3200" b="1" dirty="0" smtClean="0"/>
              <a:t>OMPREHENSIVE </a:t>
            </a:r>
            <a:r>
              <a:rPr lang="en-IE" sz="3200" b="1" dirty="0" smtClean="0">
                <a:solidFill>
                  <a:srgbClr val="FF0000"/>
                </a:solidFill>
              </a:rPr>
              <a:t>E</a:t>
            </a:r>
            <a:r>
              <a:rPr lang="en-IE" sz="3200" b="1" dirty="0" smtClean="0"/>
              <a:t>CONOMIC </a:t>
            </a:r>
            <a:r>
              <a:rPr lang="en-IE" sz="3200" b="1" dirty="0" smtClean="0">
                <a:solidFill>
                  <a:srgbClr val="FF0000"/>
                </a:solidFill>
              </a:rPr>
              <a:t>T</a:t>
            </a:r>
            <a:r>
              <a:rPr lang="en-IE" sz="3200" b="1" dirty="0" smtClean="0"/>
              <a:t>RADE </a:t>
            </a:r>
            <a:r>
              <a:rPr lang="en-IE" sz="3200" b="1" dirty="0" smtClean="0">
                <a:solidFill>
                  <a:srgbClr val="FF0000"/>
                </a:solidFill>
              </a:rPr>
              <a:t>A</a:t>
            </a:r>
            <a:r>
              <a:rPr lang="en-IE" sz="3200" b="1" dirty="0" smtClean="0"/>
              <a:t>GREEMENT Between EU and Canada – final text is public.</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019" y="394834"/>
            <a:ext cx="8229600" cy="579684"/>
          </a:xfrm>
        </p:spPr>
        <p:txBody>
          <a:bodyPr>
            <a:normAutofit fontScale="90000"/>
          </a:bodyPr>
          <a:lstStyle/>
          <a:p>
            <a:pPr algn="ctr" eaLnBrk="1" fontAlgn="auto" hangingPunct="1">
              <a:spcAft>
                <a:spcPts val="0"/>
              </a:spcAft>
              <a:defRPr/>
            </a:pPr>
            <a:r>
              <a:rPr lang="en-IE" sz="4800" dirty="0" smtClean="0">
                <a:solidFill>
                  <a:schemeClr val="accent6">
                    <a:tint val="1000"/>
                  </a:schemeClr>
                </a:solidFill>
              </a:rPr>
              <a:t>Water privatisation</a:t>
            </a:r>
            <a:endParaRPr lang="en-IE" sz="4800" dirty="0">
              <a:solidFill>
                <a:schemeClr val="accent6">
                  <a:tint val="1000"/>
                </a:schemeClr>
              </a:solidFill>
            </a:endParaRPr>
          </a:p>
        </p:txBody>
      </p:sp>
      <p:sp>
        <p:nvSpPr>
          <p:cNvPr id="49154" name="Content Placeholder 2"/>
          <p:cNvSpPr>
            <a:spLocks noGrp="1"/>
          </p:cNvSpPr>
          <p:nvPr>
            <p:ph idx="1"/>
          </p:nvPr>
        </p:nvSpPr>
        <p:spPr>
          <a:xfrm>
            <a:off x="487363" y="1196975"/>
            <a:ext cx="8229600" cy="5184775"/>
          </a:xfrm>
        </p:spPr>
        <p:txBody>
          <a:bodyPr/>
          <a:lstStyle/>
          <a:p>
            <a:pPr eaLnBrk="1" hangingPunct="1">
              <a:lnSpc>
                <a:spcPct val="90000"/>
              </a:lnSpc>
            </a:pPr>
            <a:r>
              <a:rPr lang="en-IE" sz="2000" b="1" smtClean="0">
                <a:latin typeface="Times New Roman" pitchFamily="18" charset="0"/>
              </a:rPr>
              <a:t>The Commission’s Sustainability Impact Assessment (SIA) on CETA calls for: “Cooperation on a separate study (i.e. outside of this SIA) </a:t>
            </a:r>
            <a:r>
              <a:rPr lang="en-IE" sz="2000" b="1" smtClean="0">
                <a:solidFill>
                  <a:srgbClr val="FFC000"/>
                </a:solidFill>
                <a:latin typeface="Times New Roman" pitchFamily="18" charset="0"/>
              </a:rPr>
              <a:t>on the impact of privatisation of water sources that might in the long-term indirectly result from CETA”. </a:t>
            </a:r>
            <a:r>
              <a:rPr lang="en-IE" sz="2000" b="1" smtClean="0">
                <a:latin typeface="Times New Roman" pitchFamily="18" charset="0"/>
              </a:rPr>
              <a:t>It doesn’t seem to have been done or is secret!</a:t>
            </a:r>
          </a:p>
          <a:p>
            <a:pPr eaLnBrk="1" hangingPunct="1">
              <a:lnSpc>
                <a:spcPct val="90000"/>
              </a:lnSpc>
              <a:buFont typeface="Arial" charset="0"/>
              <a:buNone/>
            </a:pPr>
            <a:r>
              <a:rPr lang="en-US" sz="2000" b="1" smtClean="0">
                <a:latin typeface="Times New Roman" pitchFamily="18" charset="0"/>
              </a:rPr>
              <a:t> </a:t>
            </a:r>
            <a:endParaRPr lang="en-IE" sz="2000" b="1" smtClean="0">
              <a:latin typeface="Times New Roman" pitchFamily="18" charset="0"/>
            </a:endParaRPr>
          </a:p>
          <a:p>
            <a:pPr eaLnBrk="1" hangingPunct="1">
              <a:lnSpc>
                <a:spcPct val="90000"/>
              </a:lnSpc>
            </a:pPr>
            <a:r>
              <a:rPr lang="en-US" sz="2000" b="1" smtClean="0">
                <a:latin typeface="Times New Roman" pitchFamily="18" charset="0"/>
              </a:rPr>
              <a:t>CETA will in part push privatisation,</a:t>
            </a:r>
          </a:p>
          <a:p>
            <a:pPr eaLnBrk="1" hangingPunct="1">
              <a:lnSpc>
                <a:spcPct val="90000"/>
              </a:lnSpc>
              <a:buFont typeface="Arial" charset="0"/>
              <a:buNone/>
            </a:pPr>
            <a:r>
              <a:rPr lang="en-US" sz="2000" b="1" smtClean="0">
                <a:latin typeface="Times New Roman" pitchFamily="18" charset="0"/>
              </a:rPr>
              <a:t>   through a ban on equity caps, performance </a:t>
            </a:r>
          </a:p>
          <a:p>
            <a:pPr eaLnBrk="1" hangingPunct="1">
              <a:lnSpc>
                <a:spcPct val="90000"/>
              </a:lnSpc>
              <a:buFont typeface="Arial" charset="0"/>
              <a:buNone/>
            </a:pPr>
            <a:r>
              <a:rPr lang="en-US" sz="2000" b="1" smtClean="0">
                <a:latin typeface="Times New Roman" pitchFamily="18" charset="0"/>
              </a:rPr>
              <a:t>   requirements and certain other services-</a:t>
            </a:r>
          </a:p>
          <a:p>
            <a:pPr eaLnBrk="1" hangingPunct="1">
              <a:lnSpc>
                <a:spcPct val="90000"/>
              </a:lnSpc>
              <a:buFont typeface="Arial" charset="0"/>
              <a:buNone/>
            </a:pPr>
            <a:r>
              <a:rPr lang="en-US" sz="2000" b="1" smtClean="0">
                <a:latin typeface="Times New Roman" pitchFamily="18" charset="0"/>
              </a:rPr>
              <a:t>   related provisions that will ultimately be </a:t>
            </a:r>
          </a:p>
          <a:p>
            <a:pPr eaLnBrk="1" hangingPunct="1">
              <a:lnSpc>
                <a:spcPct val="90000"/>
              </a:lnSpc>
              <a:buFont typeface="Arial" charset="0"/>
              <a:buNone/>
            </a:pPr>
            <a:r>
              <a:rPr lang="en-US" sz="2000" b="1" smtClean="0">
                <a:latin typeface="Times New Roman" pitchFamily="18" charset="0"/>
              </a:rPr>
              <a:t>   locked in law and protected with a dispute </a:t>
            </a:r>
          </a:p>
          <a:p>
            <a:pPr eaLnBrk="1" hangingPunct="1">
              <a:lnSpc>
                <a:spcPct val="90000"/>
              </a:lnSpc>
              <a:buFont typeface="Arial" charset="0"/>
              <a:buNone/>
            </a:pPr>
            <a:r>
              <a:rPr lang="en-US" sz="2000" b="1" smtClean="0">
                <a:latin typeface="Times New Roman" pitchFamily="18" charset="0"/>
              </a:rPr>
              <a:t>   resolution system, including via </a:t>
            </a:r>
          </a:p>
          <a:p>
            <a:pPr eaLnBrk="1" hangingPunct="1">
              <a:lnSpc>
                <a:spcPct val="90000"/>
              </a:lnSpc>
              <a:buFont typeface="Arial" charset="0"/>
              <a:buNone/>
            </a:pPr>
            <a:r>
              <a:rPr lang="en-US" sz="2000" b="1" smtClean="0">
                <a:latin typeface="Times New Roman" pitchFamily="18" charset="0"/>
              </a:rPr>
              <a:t>   investor-state provisions. And </a:t>
            </a:r>
            <a:r>
              <a:rPr lang="en-IE" sz="2000" b="1" smtClean="0">
                <a:latin typeface="Times New Roman" pitchFamily="18" charset="0"/>
              </a:rPr>
              <a:t>many </a:t>
            </a:r>
          </a:p>
          <a:p>
            <a:pPr eaLnBrk="1" hangingPunct="1">
              <a:lnSpc>
                <a:spcPct val="90000"/>
              </a:lnSpc>
              <a:buFont typeface="Arial" charset="0"/>
              <a:buNone/>
            </a:pPr>
            <a:r>
              <a:rPr lang="en-IE" sz="2000" b="1" smtClean="0">
                <a:latin typeface="Times New Roman" pitchFamily="18" charset="0"/>
              </a:rPr>
              <a:t>   considerations could also be prohibited </a:t>
            </a:r>
          </a:p>
          <a:p>
            <a:pPr eaLnBrk="1" hangingPunct="1">
              <a:lnSpc>
                <a:spcPct val="90000"/>
              </a:lnSpc>
              <a:buFont typeface="Arial" charset="0"/>
              <a:buNone/>
            </a:pPr>
            <a:r>
              <a:rPr lang="en-IE" sz="2000" b="1" smtClean="0">
                <a:latin typeface="Times New Roman" pitchFamily="18" charset="0"/>
              </a:rPr>
              <a:t>   as "offsets."</a:t>
            </a:r>
            <a:r>
              <a:rPr lang="en-IE" sz="2000" smtClean="0"/>
              <a:t> </a:t>
            </a:r>
            <a:endParaRPr lang="en-IE" sz="2000" b="1" smtClean="0"/>
          </a:p>
          <a:p>
            <a:pPr eaLnBrk="1" hangingPunct="1">
              <a:lnSpc>
                <a:spcPct val="90000"/>
              </a:lnSpc>
              <a:buFont typeface="Arial" charset="0"/>
              <a:buNone/>
            </a:pPr>
            <a:r>
              <a:rPr lang="en-IE" sz="2000" b="1" smtClean="0"/>
              <a:t> </a:t>
            </a:r>
            <a:endParaRPr lang="en-IE" sz="2000" smtClean="0"/>
          </a:p>
          <a:p>
            <a:pPr eaLnBrk="1" hangingPunct="1">
              <a:lnSpc>
                <a:spcPct val="90000"/>
              </a:lnSpc>
            </a:pPr>
            <a:endParaRPr lang="en-IE" sz="2000" smtClean="0"/>
          </a:p>
        </p:txBody>
      </p:sp>
      <p:pic>
        <p:nvPicPr>
          <p:cNvPr id="49155" name="Picture 2"/>
          <p:cNvPicPr>
            <a:picLocks noChangeAspect="1" noChangeArrowheads="1"/>
          </p:cNvPicPr>
          <p:nvPr/>
        </p:nvPicPr>
        <p:blipFill>
          <a:blip r:embed="rId2"/>
          <a:srcRect l="13515" t="-63" r="14117" b="3470"/>
          <a:stretch>
            <a:fillRect/>
          </a:stretch>
        </p:blipFill>
        <p:spPr bwMode="auto">
          <a:xfrm>
            <a:off x="5508625" y="3068638"/>
            <a:ext cx="3309938" cy="242887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ctr" eaLnBrk="1" fontAlgn="auto" hangingPunct="1">
              <a:spcAft>
                <a:spcPts val="0"/>
              </a:spcAft>
              <a:defRPr/>
            </a:pPr>
            <a:r>
              <a:rPr lang="en-IE" sz="4400" dirty="0" smtClean="0">
                <a:solidFill>
                  <a:schemeClr val="accent6">
                    <a:tint val="1000"/>
                  </a:schemeClr>
                </a:solidFill>
              </a:rPr>
              <a:t>The cat is out of the bag!</a:t>
            </a:r>
            <a:endParaRPr lang="en-IE" sz="4400" dirty="0">
              <a:solidFill>
                <a:schemeClr val="accent6">
                  <a:tint val="1000"/>
                </a:schemeClr>
              </a:solidFill>
            </a:endParaRPr>
          </a:p>
        </p:txBody>
      </p:sp>
      <p:sp>
        <p:nvSpPr>
          <p:cNvPr id="3" name="Content Placeholder 2"/>
          <p:cNvSpPr>
            <a:spLocks noGrp="1"/>
          </p:cNvSpPr>
          <p:nvPr>
            <p:ph idx="1"/>
          </p:nvPr>
        </p:nvSpPr>
        <p:spPr>
          <a:xfrm>
            <a:off x="457200" y="1600200"/>
            <a:ext cx="8229600" cy="4852988"/>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smtClean="0">
              <a:latin typeface="Cambria" panose="02040503050406030204" pitchFamily="18" charset="0"/>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smtClean="0">
              <a:latin typeface="Cambria" panose="02040503050406030204" pitchFamily="18" charset="0"/>
            </a:endParaRPr>
          </a:p>
          <a:p>
            <a:pPr marL="0" indent="0" eaLnBrk="1" fontAlgn="auto" hangingPunct="1">
              <a:spcAft>
                <a:spcPts val="0"/>
              </a:spcAft>
              <a:buClr>
                <a:schemeClr val="accent1">
                  <a:lumMod val="60000"/>
                  <a:lumOff val="40000"/>
                </a:schemeClr>
              </a:buClr>
              <a:buFont typeface="Arial" pitchFamily="34" charset="0"/>
              <a:buNone/>
              <a:defRPr/>
            </a:pPr>
            <a:r>
              <a:rPr lang="en-US" b="1" dirty="0" smtClean="0">
                <a:latin typeface="Cambria" panose="02040503050406030204" pitchFamily="18" charset="0"/>
              </a:rPr>
              <a:t>The EU </a:t>
            </a:r>
            <a:r>
              <a:rPr lang="en-US" b="1" dirty="0">
                <a:latin typeface="Cambria" panose="02040503050406030204" pitchFamily="18" charset="0"/>
              </a:rPr>
              <a:t>Sustainability Impact Assessment (SIA) </a:t>
            </a:r>
            <a:r>
              <a:rPr lang="en-US" b="1" dirty="0" smtClean="0">
                <a:latin typeface="Cambria" panose="02040503050406030204" pitchFamily="18" charset="0"/>
              </a:rPr>
              <a:t>points directly to  </a:t>
            </a:r>
            <a:r>
              <a:rPr lang="en-US" b="1" dirty="0">
                <a:latin typeface="Cambria" panose="02040503050406030204" pitchFamily="18" charset="0"/>
              </a:rPr>
              <a:t>water services in CETA:</a:t>
            </a:r>
            <a:endParaRPr lang="en-IE" b="1" dirty="0">
              <a:latin typeface="Cambria" panose="02040503050406030204" pitchFamily="18" charset="0"/>
            </a:endParaRPr>
          </a:p>
          <a:p>
            <a:pPr marL="0" indent="0" eaLnBrk="1" fontAlgn="auto" hangingPunct="1">
              <a:spcAft>
                <a:spcPts val="0"/>
              </a:spcAft>
              <a:buClr>
                <a:schemeClr val="accent1">
                  <a:lumMod val="60000"/>
                  <a:lumOff val="40000"/>
                </a:schemeClr>
              </a:buClr>
              <a:buFont typeface="Arial" pitchFamily="34" charset="0"/>
              <a:buNone/>
              <a:defRPr/>
            </a:pPr>
            <a:r>
              <a:rPr lang="en-IE" b="1" dirty="0">
                <a:latin typeface="Cambria" panose="02040503050406030204" pitchFamily="18" charset="0"/>
              </a:rPr>
              <a:t> </a:t>
            </a:r>
          </a:p>
          <a:p>
            <a:pPr marL="266700" indent="-266700" eaLnBrk="1" fontAlgn="auto" hangingPunct="1">
              <a:spcAft>
                <a:spcPts val="0"/>
              </a:spcAft>
              <a:buClr>
                <a:schemeClr val="accent1">
                  <a:lumMod val="60000"/>
                  <a:lumOff val="40000"/>
                </a:schemeClr>
              </a:buClr>
              <a:buFont typeface="Arial" pitchFamily="34" charset="0"/>
              <a:buChar char="•"/>
              <a:defRPr/>
            </a:pPr>
            <a:r>
              <a:rPr lang="en-IE" b="1" i="1" dirty="0">
                <a:solidFill>
                  <a:srgbClr val="FFC000"/>
                </a:solidFill>
                <a:latin typeface="Cambria" panose="02040503050406030204" pitchFamily="18" charset="0"/>
              </a:rPr>
              <a:t>Canada-EU trade could allow deeper penetration of EU-based water utilities in Canada. This could lead to changes in water management and water </a:t>
            </a:r>
            <a:r>
              <a:rPr lang="en-IE" b="1" i="1" dirty="0" smtClean="0">
                <a:solidFill>
                  <a:srgbClr val="FFC000"/>
                </a:solidFill>
                <a:latin typeface="Cambria" panose="02040503050406030204" pitchFamily="18" charset="0"/>
              </a:rPr>
              <a:t>consumption… </a:t>
            </a:r>
            <a:r>
              <a:rPr lang="en-IE" b="1" i="1" u="sng" dirty="0" smtClean="0">
                <a:solidFill>
                  <a:srgbClr val="FFC000"/>
                </a:solidFill>
                <a:latin typeface="Cambria" panose="02040503050406030204" pitchFamily="18" charset="0"/>
              </a:rPr>
              <a:t>Increased </a:t>
            </a:r>
            <a:r>
              <a:rPr lang="en-IE" b="1" i="1" u="sng" dirty="0">
                <a:solidFill>
                  <a:srgbClr val="FFC000"/>
                </a:solidFill>
                <a:latin typeface="Cambria" panose="02040503050406030204" pitchFamily="18" charset="0"/>
              </a:rPr>
              <a:t>liberalisation in this sector could provide benefits to EU environmental service providers as they are able to capitalise from greater market access to Canada’s water management system</a:t>
            </a:r>
            <a:r>
              <a:rPr lang="en-IE" b="1" i="1" u="sng" dirty="0" smtClean="0">
                <a:solidFill>
                  <a:srgbClr val="FFC000"/>
                </a:solidFill>
                <a:latin typeface="Cambria" panose="02040503050406030204" pitchFamily="18" charset="0"/>
              </a:rPr>
              <a:t>.</a:t>
            </a:r>
            <a:endParaRPr lang="en-IE" b="1" u="sng" dirty="0">
              <a:solidFill>
                <a:srgbClr val="FFC000"/>
              </a:solidFill>
              <a:latin typeface="Cambria" panose="02040503050406030204" pitchFamily="18" charset="0"/>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latin typeface="Cambria" panose="02040503050406030204" pitchFamily="18" charset="0"/>
            </a:endParaRPr>
          </a:p>
        </p:txBody>
      </p:sp>
      <p:pic>
        <p:nvPicPr>
          <p:cNvPr id="50179" name="Picture 3" descr="http://www.seriously-maybe.com/wp-content/uploads/2012/08/cat-out-bag-1.jpg"/>
          <p:cNvPicPr>
            <a:picLocks noChangeAspect="1" noChangeArrowheads="1"/>
          </p:cNvPicPr>
          <p:nvPr/>
        </p:nvPicPr>
        <p:blipFill>
          <a:blip r:embed="rId2"/>
          <a:srcRect/>
          <a:stretch>
            <a:fillRect/>
          </a:stretch>
        </p:blipFill>
        <p:spPr bwMode="auto">
          <a:xfrm>
            <a:off x="3492500" y="1052513"/>
            <a:ext cx="1871663" cy="1439862"/>
          </a:xfrm>
          <a:prstGeom prst="rect">
            <a:avLst/>
          </a:prstGeom>
          <a:noFill/>
          <a:ln w="9525">
            <a:noFill/>
            <a:miter lim="800000"/>
            <a:headEnd/>
            <a:tailEnd/>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eaLnBrk="1" fontAlgn="auto" hangingPunct="1">
              <a:spcAft>
                <a:spcPts val="0"/>
              </a:spcAft>
              <a:defRPr/>
            </a:pPr>
            <a:r>
              <a:rPr lang="en-IE" dirty="0" smtClean="0">
                <a:solidFill>
                  <a:schemeClr val="accent6">
                    <a:tint val="1000"/>
                  </a:schemeClr>
                </a:solidFill>
              </a:rPr>
              <a:t>Here’s how it might be done – </a:t>
            </a:r>
            <a:r>
              <a:rPr lang="en-IE" dirty="0" smtClean="0">
                <a:solidFill>
                  <a:srgbClr val="FF0000"/>
                </a:solidFill>
              </a:rPr>
              <a:t>DBO’s</a:t>
            </a:r>
            <a:r>
              <a:rPr lang="en-IE" dirty="0" smtClean="0">
                <a:solidFill>
                  <a:schemeClr val="accent6">
                    <a:tint val="1000"/>
                  </a:schemeClr>
                </a:solidFill>
              </a:rPr>
              <a:t>!</a:t>
            </a:r>
            <a:endParaRPr lang="en-IE" dirty="0">
              <a:solidFill>
                <a:schemeClr val="accent6">
                  <a:tint val="1000"/>
                </a:schemeClr>
              </a:solidFill>
            </a:endParaRPr>
          </a:p>
        </p:txBody>
      </p:sp>
      <p:pic>
        <p:nvPicPr>
          <p:cNvPr id="51202" name="Picture 2"/>
          <p:cNvPicPr>
            <a:picLocks noGrp="1" noChangeAspect="1" noChangeArrowheads="1"/>
          </p:cNvPicPr>
          <p:nvPr>
            <p:ph idx="1"/>
          </p:nvPr>
        </p:nvPicPr>
        <p:blipFill>
          <a:blip r:embed="rId3"/>
          <a:srcRect/>
          <a:stretch>
            <a:fillRect/>
          </a:stretch>
        </p:blipFill>
        <p:spPr>
          <a:xfrm>
            <a:off x="3086100" y="1412875"/>
            <a:ext cx="2735263" cy="2116138"/>
          </a:xfrm>
        </p:spPr>
      </p:pic>
      <p:sp>
        <p:nvSpPr>
          <p:cNvPr id="51203" name="Rectangle 3"/>
          <p:cNvSpPr>
            <a:spLocks noChangeArrowheads="1"/>
          </p:cNvSpPr>
          <p:nvPr/>
        </p:nvSpPr>
        <p:spPr bwMode="auto">
          <a:xfrm>
            <a:off x="2646363" y="3357563"/>
            <a:ext cx="3851275" cy="1568450"/>
          </a:xfrm>
          <a:prstGeom prst="rect">
            <a:avLst/>
          </a:prstGeom>
          <a:noFill/>
          <a:ln w="9525">
            <a:noFill/>
            <a:miter lim="800000"/>
            <a:headEnd/>
            <a:tailEnd/>
          </a:ln>
        </p:spPr>
        <p:txBody>
          <a:bodyPr wrap="none">
            <a:spAutoFit/>
          </a:bodyPr>
          <a:lstStyle/>
          <a:p>
            <a:pPr algn="ctr"/>
            <a:endParaRPr lang="en-IE" sz="2800" b="1">
              <a:latin typeface="Tw Cen MT" pitchFamily="34" charset="0"/>
            </a:endParaRPr>
          </a:p>
          <a:p>
            <a:pPr algn="ctr"/>
            <a:r>
              <a:rPr lang="en-IE" sz="2800" b="1">
                <a:latin typeface="Tw Cen MT" pitchFamily="34" charset="0"/>
              </a:rPr>
              <a:t>Design - Build – Operate</a:t>
            </a:r>
          </a:p>
          <a:p>
            <a:pPr algn="ctr"/>
            <a:endParaRPr lang="en-IE" sz="4000">
              <a:latin typeface="Tw Cen MT" pitchFamily="34" charset="0"/>
            </a:endParaRPr>
          </a:p>
        </p:txBody>
      </p:sp>
      <p:pic>
        <p:nvPicPr>
          <p:cNvPr id="51204" name="Picture 3"/>
          <p:cNvPicPr>
            <a:picLocks noChangeAspect="1" noChangeArrowheads="1"/>
          </p:cNvPicPr>
          <p:nvPr/>
        </p:nvPicPr>
        <p:blipFill>
          <a:blip r:embed="rId4"/>
          <a:srcRect/>
          <a:stretch>
            <a:fillRect/>
          </a:stretch>
        </p:blipFill>
        <p:spPr bwMode="auto">
          <a:xfrm>
            <a:off x="2700338" y="4402138"/>
            <a:ext cx="2076450" cy="1047750"/>
          </a:xfrm>
          <a:prstGeom prst="rect">
            <a:avLst/>
          </a:prstGeom>
          <a:noFill/>
          <a:ln w="9525">
            <a:noFill/>
            <a:miter lim="800000"/>
            <a:headEnd/>
            <a:tailEnd/>
          </a:ln>
        </p:spPr>
      </p:pic>
      <p:pic>
        <p:nvPicPr>
          <p:cNvPr id="51205" name="Picture 4" descr="Mota Engil"/>
          <p:cNvPicPr>
            <a:picLocks noChangeAspect="1" noChangeArrowheads="1"/>
          </p:cNvPicPr>
          <p:nvPr/>
        </p:nvPicPr>
        <p:blipFill>
          <a:blip r:embed="rId5"/>
          <a:srcRect/>
          <a:stretch>
            <a:fillRect/>
          </a:stretch>
        </p:blipFill>
        <p:spPr bwMode="auto">
          <a:xfrm>
            <a:off x="5053013" y="4402138"/>
            <a:ext cx="1538287" cy="1060450"/>
          </a:xfrm>
          <a:prstGeom prst="rect">
            <a:avLst/>
          </a:prstGeom>
          <a:noFill/>
          <a:ln w="9525">
            <a:noFill/>
            <a:miter lim="800000"/>
            <a:headEnd/>
            <a:tailEnd/>
          </a:ln>
        </p:spPr>
      </p:pic>
      <p:sp>
        <p:nvSpPr>
          <p:cNvPr id="51206" name="Rectangle 7"/>
          <p:cNvSpPr>
            <a:spLocks noChangeArrowheads="1"/>
          </p:cNvSpPr>
          <p:nvPr/>
        </p:nvSpPr>
        <p:spPr bwMode="auto">
          <a:xfrm>
            <a:off x="468313" y="2136775"/>
            <a:ext cx="8207375" cy="4646613"/>
          </a:xfrm>
          <a:prstGeom prst="rect">
            <a:avLst/>
          </a:prstGeom>
          <a:noFill/>
          <a:ln w="9525">
            <a:noFill/>
            <a:miter lim="800000"/>
            <a:headEnd/>
            <a:tailEnd/>
          </a:ln>
        </p:spPr>
        <p:txBody>
          <a:bodyPr>
            <a:spAutoFit/>
          </a:bodyPr>
          <a:lstStyle/>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b="1">
              <a:latin typeface="Tw Cen MT" pitchFamily="34" charset="0"/>
            </a:endParaRPr>
          </a:p>
          <a:p>
            <a:endParaRPr lang="en-IE" sz="1400" b="1">
              <a:latin typeface="Tw Cen MT" pitchFamily="34" charset="0"/>
            </a:endParaRPr>
          </a:p>
          <a:p>
            <a:pPr algn="ctr"/>
            <a:endParaRPr lang="en-IE" sz="1400" b="1">
              <a:latin typeface="Tw Cen MT" pitchFamily="34" charset="0"/>
            </a:endParaRPr>
          </a:p>
          <a:p>
            <a:pPr algn="ctr"/>
            <a:r>
              <a:rPr lang="en-IE" sz="1400" b="1">
                <a:latin typeface="Tw Cen MT" pitchFamily="34" charset="0"/>
              </a:rPr>
              <a:t>Galway GWS DBO Bundle No.2 Client: </a:t>
            </a:r>
            <a:r>
              <a:rPr lang="en-IE" sz="1400">
                <a:latin typeface="Tw Cen MT" pitchFamily="34" charset="0"/>
              </a:rPr>
              <a:t>Galway County Council</a:t>
            </a:r>
            <a:br>
              <a:rPr lang="en-IE" sz="1400">
                <a:latin typeface="Tw Cen MT" pitchFamily="34" charset="0"/>
              </a:rPr>
            </a:br>
            <a:r>
              <a:rPr lang="en-IE" sz="1400" b="1">
                <a:latin typeface="Tw Cen MT" pitchFamily="34" charset="0"/>
              </a:rPr>
              <a:t>Location:</a:t>
            </a:r>
            <a:r>
              <a:rPr lang="en-IE" sz="1400">
                <a:latin typeface="Tw Cen MT" pitchFamily="34" charset="0"/>
              </a:rPr>
              <a:t> Galway County (16no Water Treatment Plants)</a:t>
            </a:r>
          </a:p>
          <a:p>
            <a:pPr algn="ctr"/>
            <a:r>
              <a:rPr lang="en-IE" sz="1400" b="1">
                <a:latin typeface="Tw Cen MT" pitchFamily="34" charset="0"/>
              </a:rPr>
              <a:t>Contract Value:</a:t>
            </a:r>
            <a:r>
              <a:rPr lang="en-IE" sz="1400">
                <a:latin typeface="Tw Cen MT" pitchFamily="34" charset="0"/>
              </a:rPr>
              <a:t> €16,693,206 (Design and Build) - €16,157,057 (Operation &amp; Maintenance.) </a:t>
            </a:r>
          </a:p>
          <a:p>
            <a:pPr algn="ctr"/>
            <a:r>
              <a:rPr lang="en-IE" sz="1400" b="1">
                <a:latin typeface="Tw Cen MT" pitchFamily="34" charset="0"/>
              </a:rPr>
              <a:t>Clients Representative:</a:t>
            </a:r>
            <a:r>
              <a:rPr lang="en-IE" sz="1400">
                <a:latin typeface="Tw Cen MT" pitchFamily="34" charset="0"/>
              </a:rPr>
              <a:t> Ryan Hanley Consulting Engineers</a:t>
            </a:r>
          </a:p>
          <a:p>
            <a:pPr algn="ctr"/>
            <a:r>
              <a:rPr lang="en-IE" sz="1400">
                <a:latin typeface="Tw Cen MT" pitchFamily="34" charset="0"/>
              </a:rPr>
              <a:t>Operation and Maintenance of 16 Water Treatment Plants for 20 years.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pPr algn="ctr" eaLnBrk="1" fontAlgn="auto" hangingPunct="1">
              <a:spcAft>
                <a:spcPts val="0"/>
              </a:spcAft>
              <a:defRPr/>
            </a:pPr>
            <a:r>
              <a:rPr lang="en-IE" sz="5400" dirty="0">
                <a:solidFill>
                  <a:schemeClr val="accent6">
                    <a:tint val="1000"/>
                  </a:schemeClr>
                </a:solidFill>
              </a:rPr>
              <a:t>Glan Agua Ltd</a:t>
            </a:r>
          </a:p>
        </p:txBody>
      </p:sp>
      <p:sp>
        <p:nvSpPr>
          <p:cNvPr id="53250" name="Content Placeholder 2"/>
          <p:cNvSpPr>
            <a:spLocks noGrp="1"/>
          </p:cNvSpPr>
          <p:nvPr>
            <p:ph idx="1"/>
          </p:nvPr>
        </p:nvSpPr>
        <p:spPr>
          <a:xfrm>
            <a:off x="457200" y="1268413"/>
            <a:ext cx="8229600" cy="5256212"/>
          </a:xfrm>
        </p:spPr>
        <p:txBody>
          <a:bodyPr/>
          <a:lstStyle/>
          <a:p>
            <a:pPr eaLnBrk="1" hangingPunct="1"/>
            <a:r>
              <a:rPr lang="en-IE" smtClean="0"/>
              <a:t>Glan Agua Ltd is part of the Mota-Engil Engineering Division of Mota-Engil Engenharia e Construção, Portugal's leading construction and engineering service providers with a turnover of €2.314 billion and a workforce of over 28,000 employees in 2013. Glan Agua commenced trading in January 2008. </a:t>
            </a:r>
          </a:p>
          <a:p>
            <a:pPr eaLnBrk="1" hangingPunct="1"/>
            <a:endParaRPr lang="en-IE" b="1" smtClean="0"/>
          </a:p>
          <a:p>
            <a:pPr eaLnBrk="1" hangingPunct="1"/>
            <a:r>
              <a:rPr lang="en-IE" b="1" smtClean="0"/>
              <a:t>Glan Agua Ltd are awarded the contract for the Upgrade of the Water Treatment Plant in Loughrea – and</a:t>
            </a:r>
            <a:r>
              <a:rPr lang="en-IE" smtClean="0"/>
              <a:t> </a:t>
            </a:r>
            <a:r>
              <a:rPr lang="en-IE" u="sng" smtClean="0">
                <a:hlinkClick r:id="rId2"/>
              </a:rPr>
              <a:t>Letterfrack And Clonbur Sewerage Schemes - Design &amp; Build</a:t>
            </a:r>
            <a:endParaRPr lang="en-IE" u="sng" smtClean="0"/>
          </a:p>
          <a:p>
            <a:pPr eaLnBrk="1" hangingPunct="1"/>
            <a:endParaRPr lang="en-IE" smtClean="0"/>
          </a:p>
        </p:txBody>
      </p:sp>
      <p:pic>
        <p:nvPicPr>
          <p:cNvPr id="53251" name="Picture 2"/>
          <p:cNvPicPr>
            <a:picLocks noChangeAspect="1" noChangeArrowheads="1"/>
          </p:cNvPicPr>
          <p:nvPr/>
        </p:nvPicPr>
        <p:blipFill>
          <a:blip r:embed="rId3"/>
          <a:srcRect/>
          <a:stretch>
            <a:fillRect/>
          </a:stretch>
        </p:blipFill>
        <p:spPr bwMode="auto">
          <a:xfrm>
            <a:off x="3240088" y="4941888"/>
            <a:ext cx="2286000" cy="15240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1704"/>
          </a:xfrm>
        </p:spPr>
        <p:txBody>
          <a:bodyPr/>
          <a:lstStyle/>
          <a:p>
            <a:pPr algn="ctr" eaLnBrk="1" fontAlgn="auto" hangingPunct="1">
              <a:spcAft>
                <a:spcPts val="0"/>
              </a:spcAft>
              <a:defRPr/>
            </a:pPr>
            <a:r>
              <a:rPr lang="en-IE" sz="4800" dirty="0" smtClean="0">
                <a:solidFill>
                  <a:schemeClr val="accent6">
                    <a:tint val="1000"/>
                  </a:schemeClr>
                </a:solidFill>
                <a:latin typeface="Cambria" panose="02040503050406030204" pitchFamily="18" charset="0"/>
              </a:rPr>
              <a:t>They’re at it already</a:t>
            </a:r>
            <a:endParaRPr lang="en-IE" sz="4800" dirty="0">
              <a:solidFill>
                <a:schemeClr val="accent6">
                  <a:tint val="1000"/>
                </a:schemeClr>
              </a:solidFill>
              <a:latin typeface="Cambria" panose="02040503050406030204" pitchFamily="18" charset="0"/>
            </a:endParaRPr>
          </a:p>
        </p:txBody>
      </p:sp>
      <p:sp>
        <p:nvSpPr>
          <p:cNvPr id="3" name="Content Placeholder 2"/>
          <p:cNvSpPr>
            <a:spLocks noGrp="1"/>
          </p:cNvSpPr>
          <p:nvPr>
            <p:ph idx="1"/>
          </p:nvPr>
        </p:nvSpPr>
        <p:spPr>
          <a:xfrm>
            <a:off x="457200" y="1341438"/>
            <a:ext cx="8229600" cy="5111750"/>
          </a:xfrm>
        </p:spPr>
        <p:txBody>
          <a:bodyPr rtlCol="0">
            <a:normAutofit fontScale="92500" lnSpcReduction="10000"/>
          </a:bodyPr>
          <a:lstStyle/>
          <a:p>
            <a:pPr marL="274320" indent="-274320" eaLnBrk="1" hangingPunct="1">
              <a:spcAft>
                <a:spcPts val="0"/>
              </a:spcAft>
              <a:buClr>
                <a:schemeClr val="accent1">
                  <a:lumMod val="60000"/>
                  <a:lumOff val="40000"/>
                </a:schemeClr>
              </a:buClr>
              <a:buFont typeface="Arial" pitchFamily="34" charset="0"/>
              <a:buChar char="•"/>
              <a:defRPr/>
            </a:pPr>
            <a:r>
              <a:rPr lang="en-IE" sz="2600" b="1" dirty="0"/>
              <a:t>If </a:t>
            </a:r>
            <a:r>
              <a:rPr lang="en-IE" sz="2600" b="1" dirty="0" smtClean="0"/>
              <a:t>Canadian/US  </a:t>
            </a:r>
            <a:r>
              <a:rPr lang="en-IE" sz="2600" b="1" dirty="0"/>
              <a:t>companies or </a:t>
            </a:r>
            <a:r>
              <a:rPr lang="en-IE" sz="2600" b="1" dirty="0" smtClean="0"/>
              <a:t>Canadian/US </a:t>
            </a:r>
            <a:r>
              <a:rPr lang="en-IE" sz="2600" b="1" dirty="0"/>
              <a:t>domiciled subsidiaries successfully bid for these contracts </a:t>
            </a:r>
            <a:r>
              <a:rPr lang="en-IE" sz="2600" b="1" dirty="0" smtClean="0"/>
              <a:t>(The government </a:t>
            </a:r>
            <a:r>
              <a:rPr lang="en-IE" sz="2600" b="1" dirty="0"/>
              <a:t>cannot favour local bidders) and a </a:t>
            </a:r>
            <a:r>
              <a:rPr lang="en-IE" sz="2600" b="1" dirty="0" smtClean="0"/>
              <a:t>city </a:t>
            </a:r>
            <a:r>
              <a:rPr lang="en-IE" sz="2600" b="1" dirty="0"/>
              <a:t>or council decides it wants to </a:t>
            </a:r>
            <a:r>
              <a:rPr lang="en-IE" sz="2600" b="1" dirty="0" smtClean="0"/>
              <a:t>revert to </a:t>
            </a:r>
            <a:r>
              <a:rPr lang="en-IE" sz="2600" b="1" dirty="0"/>
              <a:t>a public system, as municipalities are doing all over the world, these corporations will be able to sue for huge compensation. </a:t>
            </a:r>
          </a:p>
          <a:p>
            <a:pPr marL="0" indent="0" eaLnBrk="1" hangingPunct="1">
              <a:spcAft>
                <a:spcPts val="0"/>
              </a:spcAft>
              <a:buClr>
                <a:schemeClr val="accent1">
                  <a:lumMod val="60000"/>
                  <a:lumOff val="40000"/>
                </a:schemeClr>
              </a:buClr>
              <a:buFont typeface="Arial" pitchFamily="34" charset="0"/>
              <a:buNone/>
              <a:defRPr/>
            </a:pPr>
            <a:r>
              <a:rPr lang="en-IE" sz="2600" b="1" dirty="0"/>
              <a:t> </a:t>
            </a:r>
          </a:p>
          <a:p>
            <a:pPr marL="274320" indent="-274320" eaLnBrk="1" hangingPunct="1">
              <a:spcAft>
                <a:spcPts val="0"/>
              </a:spcAft>
              <a:buClr>
                <a:schemeClr val="accent1">
                  <a:lumMod val="60000"/>
                  <a:lumOff val="40000"/>
                </a:schemeClr>
              </a:buClr>
              <a:buFont typeface="Arial" pitchFamily="34" charset="0"/>
              <a:buChar char="•"/>
              <a:defRPr/>
            </a:pPr>
            <a:r>
              <a:rPr lang="en-IE" sz="2600" b="1" dirty="0"/>
              <a:t>The "investor-state" (ISDS) clause contained in the Canada-EU deal poses another </a:t>
            </a:r>
            <a:r>
              <a:rPr lang="en-IE" sz="2600" b="1" dirty="0" smtClean="0"/>
              <a:t>threat.. </a:t>
            </a:r>
            <a:r>
              <a:rPr lang="en-IE" sz="2600" b="1" dirty="0"/>
              <a:t>The rules essentially say that if a government introduces new environmental, health or safety rules that were not in place when the foreign corporation made its investment, it has the right to compensation, which a domestic corporation does not have. </a:t>
            </a:r>
            <a:endParaRPr lang="en-IE" sz="2600" b="1" dirty="0" smtClean="0"/>
          </a:p>
          <a:p>
            <a:pPr marL="0" indent="0" eaLnBrk="1" hangingPunct="1">
              <a:spcAft>
                <a:spcPts val="0"/>
              </a:spcAft>
              <a:buClr>
                <a:schemeClr val="accent1">
                  <a:lumMod val="60000"/>
                  <a:lumOff val="40000"/>
                </a:schemeClr>
              </a:buClr>
              <a:buFont typeface="Arial" pitchFamily="34" charset="0"/>
              <a:buNone/>
              <a:defRPr/>
            </a:pPr>
            <a:r>
              <a:rPr lang="en-IE" sz="2600" b="1" dirty="0"/>
              <a:t> </a:t>
            </a:r>
          </a:p>
        </p:txBody>
      </p:sp>
      <p:sp>
        <p:nvSpPr>
          <p:cNvPr id="54275" name="Rectangle 3"/>
          <p:cNvSpPr>
            <a:spLocks noChangeArrowheads="1"/>
          </p:cNvSpPr>
          <p:nvPr/>
        </p:nvSpPr>
        <p:spPr bwMode="auto">
          <a:xfrm>
            <a:off x="2286000" y="890588"/>
            <a:ext cx="4572000" cy="368300"/>
          </a:xfrm>
          <a:prstGeom prst="rect">
            <a:avLst/>
          </a:prstGeom>
          <a:noFill/>
          <a:ln w="9525">
            <a:noFill/>
            <a:miter lim="800000"/>
            <a:headEnd/>
            <a:tailEnd/>
          </a:ln>
        </p:spPr>
        <p:txBody>
          <a:bodyPr>
            <a:spAutoFit/>
          </a:bodyPr>
          <a:lstStyle/>
          <a:p>
            <a:r>
              <a:rPr lang="en-IE">
                <a:latin typeface="Tw Cen MT" pitchFamily="34" charset="0"/>
              </a:rPr>
              <a:t>. </a:t>
            </a:r>
            <a:r>
              <a:rPr lang="en-IE" b="1">
                <a:latin typeface="Tw Cen MT" pitchFamily="34" charset="0"/>
              </a:rPr>
              <a:t>“</a:t>
            </a:r>
            <a:endParaRPr lang="en-IE">
              <a:latin typeface="Tw Cen MT"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lstStyle/>
          <a:p>
            <a:pPr algn="ctr" eaLnBrk="1" fontAlgn="auto" hangingPunct="1">
              <a:spcAft>
                <a:spcPts val="0"/>
              </a:spcAft>
              <a:defRPr/>
            </a:pPr>
            <a:r>
              <a:rPr lang="en-IE" sz="4400" dirty="0">
                <a:solidFill>
                  <a:srgbClr val="FF0000"/>
                </a:solidFill>
                <a:latin typeface="Cambria" panose="02040503050406030204" pitchFamily="18" charset="0"/>
              </a:rPr>
              <a:t>They’re at it already</a:t>
            </a:r>
            <a:endParaRPr lang="en-IE" sz="4400" dirty="0">
              <a:solidFill>
                <a:srgbClr val="FF0000"/>
              </a:solidFill>
            </a:endParaRPr>
          </a:p>
        </p:txBody>
      </p:sp>
      <p:sp>
        <p:nvSpPr>
          <p:cNvPr id="55298" name="Content Placeholder 2"/>
          <p:cNvSpPr>
            <a:spLocks noGrp="1"/>
          </p:cNvSpPr>
          <p:nvPr>
            <p:ph idx="1"/>
          </p:nvPr>
        </p:nvSpPr>
        <p:spPr>
          <a:xfrm>
            <a:off x="395288" y="1268413"/>
            <a:ext cx="8229600" cy="5329237"/>
          </a:xfrm>
        </p:spPr>
        <p:txBody>
          <a:bodyPr/>
          <a:lstStyle/>
          <a:p>
            <a:pPr eaLnBrk="1" hangingPunct="1"/>
            <a:r>
              <a:rPr lang="en-IE" b="1" smtClean="0"/>
              <a:t>For instance, an American energy company is suing Canada for $200 million in damages using a similar NAFTA rule because Quebec decided to protect its water by placing a moratorium on fracking under the St Lawrence River. </a:t>
            </a:r>
          </a:p>
          <a:p>
            <a:pPr eaLnBrk="1" hangingPunct="1"/>
            <a:endParaRPr lang="en-IE" b="1" smtClean="0"/>
          </a:p>
          <a:p>
            <a:pPr eaLnBrk="1" hangingPunct="1"/>
            <a:endParaRPr lang="en-IE" b="1" smtClean="0"/>
          </a:p>
          <a:p>
            <a:pPr eaLnBrk="1" hangingPunct="1"/>
            <a:endParaRPr lang="en-IE" b="1" smtClean="0"/>
          </a:p>
          <a:p>
            <a:pPr eaLnBrk="1" hangingPunct="1"/>
            <a:r>
              <a:rPr lang="en-IE" b="1" smtClean="0"/>
              <a:t>Moreover, transnational corporations are now claiming ownership of the actual water they require in their operations. Another American company successfully sued Ottawa for $100 million for the "water rights"; it left behind when it abandoned its pulp and paper operations in Newfoundland, leaving workers without jobs or pensions. </a:t>
            </a:r>
          </a:p>
          <a:p>
            <a:pPr eaLnBrk="1" hangingPunct="1"/>
            <a:endParaRPr lang="en-IE" smtClean="0"/>
          </a:p>
          <a:p>
            <a:pPr eaLnBrk="1" hangingPunct="1"/>
            <a:endParaRPr lang="en-IE" smtClean="0"/>
          </a:p>
        </p:txBody>
      </p:sp>
      <p:pic>
        <p:nvPicPr>
          <p:cNvPr id="55299" name="Picture 2"/>
          <p:cNvPicPr>
            <a:picLocks noChangeAspect="1" noChangeArrowheads="1"/>
          </p:cNvPicPr>
          <p:nvPr/>
        </p:nvPicPr>
        <p:blipFill>
          <a:blip r:embed="rId2"/>
          <a:srcRect/>
          <a:stretch>
            <a:fillRect/>
          </a:stretch>
        </p:blipFill>
        <p:spPr bwMode="auto">
          <a:xfrm>
            <a:off x="2843213" y="2852738"/>
            <a:ext cx="3457575" cy="132397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22114"/>
          </a:xfrm>
        </p:spPr>
        <p:txBody>
          <a:bodyPr/>
          <a:lstStyle/>
          <a:p>
            <a:pPr algn="ctr" eaLnBrk="1" fontAlgn="auto" hangingPunct="1">
              <a:spcAft>
                <a:spcPts val="0"/>
              </a:spcAft>
              <a:defRPr/>
            </a:pPr>
            <a:r>
              <a:rPr lang="en-IE" sz="4400" dirty="0" smtClean="0">
                <a:solidFill>
                  <a:srgbClr val="FF0000"/>
                </a:solidFill>
                <a:latin typeface="Cambria" panose="02040503050406030204" pitchFamily="18" charset="0"/>
              </a:rPr>
              <a:t>Very profitable operations.</a:t>
            </a:r>
            <a:endParaRPr lang="en-IE" sz="4400" dirty="0">
              <a:solidFill>
                <a:srgbClr val="FF0000"/>
              </a:solidFill>
              <a:latin typeface="Cambria" panose="02040503050406030204" pitchFamily="18" charset="0"/>
            </a:endParaRPr>
          </a:p>
        </p:txBody>
      </p:sp>
      <p:sp>
        <p:nvSpPr>
          <p:cNvPr id="3" name="Content Placeholder 2"/>
          <p:cNvSpPr>
            <a:spLocks noGrp="1"/>
          </p:cNvSpPr>
          <p:nvPr>
            <p:ph idx="1"/>
          </p:nvPr>
        </p:nvSpPr>
        <p:spPr>
          <a:xfrm>
            <a:off x="457200" y="1341438"/>
            <a:ext cx="8229600" cy="5111750"/>
          </a:xfrm>
        </p:spPr>
        <p:txBody>
          <a:bodyPr rtlCol="0">
            <a:normAutofit fontScale="850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Because </a:t>
            </a:r>
            <a:r>
              <a:rPr lang="en-IE" b="1" dirty="0"/>
              <a:t>water infrastructure is too expensive to allow multiple providers, the only real competition occurs during the bidding </a:t>
            </a:r>
            <a:r>
              <a:rPr lang="en-IE" b="1" dirty="0" smtClean="0"/>
              <a:t>process. </a:t>
            </a:r>
          </a:p>
          <a:p>
            <a:pPr marL="0" indent="0" eaLnBrk="1" fontAlgn="auto" hangingPunct="1">
              <a:spcAft>
                <a:spcPts val="0"/>
              </a:spcAft>
              <a:buClr>
                <a:schemeClr val="accent1">
                  <a:lumMod val="60000"/>
                  <a:lumOff val="40000"/>
                </a:schemeClr>
              </a:buClr>
              <a:buFont typeface="Arial" pitchFamily="34" charset="0"/>
              <a:buNone/>
              <a:defRPr/>
            </a:pPr>
            <a:endParaRPr lang="en-IE"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After </a:t>
            </a:r>
            <a:r>
              <a:rPr lang="en-IE" b="1" dirty="0"/>
              <a:t>that, the private utility has a virtual monopoly. And because 70 to 80 percent of water and sewer assets are underground, </a:t>
            </a:r>
            <a:r>
              <a:rPr lang="en-IE" b="1" dirty="0" smtClean="0"/>
              <a:t>councils </a:t>
            </a:r>
            <a:r>
              <a:rPr lang="en-IE" b="1" dirty="0"/>
              <a:t>can have a tough time monitoring a contractor’s performance</a:t>
            </a:r>
            <a:r>
              <a:rPr lang="en-IE"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a:t>The EU is home to some of the world's biggest private companies involved in drinking water, transit and other municipal services. France's Veolia, for example, made more than €12.6 billion in 2011 from water operations in 67 </a:t>
            </a:r>
            <a:r>
              <a:rPr lang="en-IE" b="1" dirty="0" smtClean="0"/>
              <a:t>countries. Glan Agua’s parent company made €2.1 billion.</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p>
          <a:p>
            <a:pPr marL="0" indent="0" eaLnBrk="1" fontAlgn="auto" hangingPunct="1">
              <a:spcAft>
                <a:spcPts val="0"/>
              </a:spcAft>
              <a:buClr>
                <a:schemeClr val="accent1">
                  <a:lumMod val="60000"/>
                  <a:lumOff val="40000"/>
                </a:schemeClr>
              </a:buClr>
              <a:buFont typeface="Arial" pitchFamily="34" charset="0"/>
              <a:buNone/>
              <a:defRPr/>
            </a:pPr>
            <a:r>
              <a:rPr lang="en-IE" dirty="0" smtClean="0"/>
              <a:t> </a:t>
            </a:r>
            <a:endParaRPr lang="en-IE" dirty="0"/>
          </a:p>
        </p:txBody>
      </p:sp>
      <p:pic>
        <p:nvPicPr>
          <p:cNvPr id="56323" name="Picture 3"/>
          <p:cNvPicPr>
            <a:picLocks noChangeAspect="1" noChangeArrowheads="1"/>
          </p:cNvPicPr>
          <p:nvPr/>
        </p:nvPicPr>
        <p:blipFill>
          <a:blip r:embed="rId2"/>
          <a:srcRect/>
          <a:stretch>
            <a:fillRect/>
          </a:stretch>
        </p:blipFill>
        <p:spPr bwMode="auto">
          <a:xfrm>
            <a:off x="6300788" y="5492750"/>
            <a:ext cx="2157412" cy="923925"/>
          </a:xfrm>
          <a:prstGeom prst="rect">
            <a:avLst/>
          </a:prstGeom>
          <a:noFill/>
          <a:ln w="9525">
            <a:noFill/>
            <a:miter lim="800000"/>
            <a:headEnd/>
            <a:tailEnd/>
          </a:ln>
        </p:spPr>
      </p:pic>
      <p:pic>
        <p:nvPicPr>
          <p:cNvPr id="56324" name="Picture 7" descr="http://www.shaleplaywatermanagement.com/wp-content/uploads/2014/05/veolia-water-logo.jpg"/>
          <p:cNvPicPr>
            <a:picLocks noChangeAspect="1" noChangeArrowheads="1"/>
          </p:cNvPicPr>
          <p:nvPr/>
        </p:nvPicPr>
        <p:blipFill>
          <a:blip r:embed="rId3"/>
          <a:srcRect/>
          <a:stretch>
            <a:fillRect/>
          </a:stretch>
        </p:blipFill>
        <p:spPr bwMode="auto">
          <a:xfrm>
            <a:off x="1116013" y="5522913"/>
            <a:ext cx="1646237" cy="923925"/>
          </a:xfrm>
          <a:prstGeom prst="rect">
            <a:avLst/>
          </a:prstGeom>
          <a:noFill/>
          <a:ln w="9525">
            <a:noFill/>
            <a:miter lim="800000"/>
            <a:headEnd/>
            <a:tailEnd/>
          </a:ln>
        </p:spPr>
      </p:pic>
      <p:pic>
        <p:nvPicPr>
          <p:cNvPr id="56325" name="Picture 2"/>
          <p:cNvPicPr>
            <a:picLocks noChangeAspect="1" noChangeArrowheads="1"/>
          </p:cNvPicPr>
          <p:nvPr/>
        </p:nvPicPr>
        <p:blipFill>
          <a:blip r:embed="rId4"/>
          <a:srcRect/>
          <a:stretch>
            <a:fillRect/>
          </a:stretch>
        </p:blipFill>
        <p:spPr bwMode="auto">
          <a:xfrm>
            <a:off x="3203575" y="5516563"/>
            <a:ext cx="2646363" cy="80168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000" dirty="0" smtClean="0">
                <a:solidFill>
                  <a:srgbClr val="FFC000"/>
                </a:solidFill>
              </a:rPr>
              <a:t>A foot in the door</a:t>
            </a:r>
            <a:endParaRPr lang="en-IE" sz="6000" dirty="0">
              <a:solidFill>
                <a:srgbClr val="FFC000"/>
              </a:solidFill>
            </a:endParaRPr>
          </a:p>
        </p:txBody>
      </p:sp>
      <p:sp>
        <p:nvSpPr>
          <p:cNvPr id="3" name="Content Placeholder 2"/>
          <p:cNvSpPr>
            <a:spLocks noGrp="1"/>
          </p:cNvSpPr>
          <p:nvPr>
            <p:ph idx="1"/>
          </p:nvPr>
        </p:nvSpPr>
        <p:spPr>
          <a:xfrm>
            <a:off x="457200" y="1773238"/>
            <a:ext cx="8229600" cy="4679950"/>
          </a:xfrm>
        </p:spPr>
        <p:txBody>
          <a:bodyPr rtlCol="0">
            <a:normAutofit fontScale="850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Proposed </a:t>
            </a:r>
            <a:r>
              <a:rPr lang="en-IE" b="1" dirty="0"/>
              <a:t>CETA rules would allow a water conglomerate to get its foot in the door whenever </a:t>
            </a:r>
            <a:r>
              <a:rPr lang="en-IE" b="1" dirty="0" smtClean="0"/>
              <a:t>an Irish council (or Irish Water)tenders </a:t>
            </a:r>
            <a:r>
              <a:rPr lang="en-IE" b="1" dirty="0"/>
              <a:t>for any goods (</a:t>
            </a:r>
            <a:r>
              <a:rPr lang="en-IE" b="1" dirty="0" smtClean="0"/>
              <a:t>e.g</a:t>
            </a:r>
            <a:r>
              <a:rPr lang="en-IE" b="1" dirty="0"/>
              <a:t>. water treatment technology) or services (</a:t>
            </a:r>
            <a:r>
              <a:rPr lang="en-IE" b="1" dirty="0" smtClean="0"/>
              <a:t>e.g</a:t>
            </a:r>
            <a:r>
              <a:rPr lang="en-IE" b="1" dirty="0"/>
              <a:t>. for engineering, design, construction or the operational services) relating to water supply systems.  That contractual relationship could then provide a platform for the company to expand its interests in the water or waste water </a:t>
            </a:r>
            <a:r>
              <a:rPr lang="en-IE" b="1" dirty="0" smtClean="0"/>
              <a:t>systems.</a:t>
            </a:r>
            <a:endParaRPr lang="en-IE" b="1" dirty="0"/>
          </a:p>
          <a:p>
            <a:pPr marL="0" indent="0" eaLnBrk="1" fontAlgn="auto" hangingPunct="1">
              <a:spcAft>
                <a:spcPts val="0"/>
              </a:spcAft>
              <a:buClr>
                <a:schemeClr val="accent1">
                  <a:lumMod val="60000"/>
                  <a:lumOff val="40000"/>
                </a:schemeClr>
              </a:buClr>
              <a:buFont typeface="Arial" pitchFamily="34" charset="0"/>
              <a:buNone/>
              <a:defRPr/>
            </a:pPr>
            <a:r>
              <a:rPr lang="en-IE" b="1" dirty="0"/>
              <a:t> </a:t>
            </a:r>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inclusion of water and wastewater services, utilities and municipalities in CETA would undermine the public control and accountability of this vital sector while offering no real gains to domestic or industrial water users. Ireland’s drinking and sewage systems are our community assets and public drinking water and sanitation services are a human right and the lifeblood of well-functioning communities.</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a:t> </a:t>
            </a:r>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57347" name="Picture 2"/>
          <p:cNvPicPr>
            <a:picLocks noChangeAspect="1" noChangeArrowheads="1"/>
          </p:cNvPicPr>
          <p:nvPr/>
        </p:nvPicPr>
        <p:blipFill>
          <a:blip r:embed="rId3"/>
          <a:srcRect/>
          <a:stretch>
            <a:fillRect/>
          </a:stretch>
        </p:blipFill>
        <p:spPr bwMode="auto">
          <a:xfrm>
            <a:off x="280988" y="574675"/>
            <a:ext cx="1368425" cy="1295400"/>
          </a:xfrm>
          <a:prstGeom prst="rect">
            <a:avLst/>
          </a:prstGeom>
          <a:noFill/>
          <a:ln w="9525">
            <a:noFill/>
            <a:miter lim="800000"/>
            <a:headEnd/>
            <a:tailEnd/>
          </a:ln>
        </p:spPr>
      </p:pic>
      <p:pic>
        <p:nvPicPr>
          <p:cNvPr id="57348" name="Picture 2"/>
          <p:cNvPicPr>
            <a:picLocks noChangeAspect="1" noChangeArrowheads="1"/>
          </p:cNvPicPr>
          <p:nvPr/>
        </p:nvPicPr>
        <p:blipFill>
          <a:blip r:embed="rId3"/>
          <a:srcRect/>
          <a:stretch>
            <a:fillRect/>
          </a:stretch>
        </p:blipFill>
        <p:spPr bwMode="auto">
          <a:xfrm>
            <a:off x="7451725" y="565150"/>
            <a:ext cx="1368425" cy="1295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1152128"/>
          </a:xfrm>
        </p:spPr>
        <p:txBody>
          <a:bodyPr>
            <a:noAutofit/>
          </a:bodyPr>
          <a:lstStyle/>
          <a:p>
            <a:pPr eaLnBrk="1" fontAlgn="auto" hangingPunct="1">
              <a:spcAft>
                <a:spcPts val="0"/>
              </a:spcAft>
              <a:defRPr/>
            </a:pPr>
            <a:r>
              <a:rPr lang="en-IE" sz="5400" dirty="0" smtClean="0">
                <a:solidFill>
                  <a:srgbClr val="FFC000"/>
                </a:solidFill>
              </a:rPr>
              <a:t>Labour Standards</a:t>
            </a:r>
            <a:endParaRPr lang="en-IE" sz="5400" dirty="0">
              <a:solidFill>
                <a:srgbClr val="FFC000"/>
              </a:solidFill>
            </a:endParaRPr>
          </a:p>
        </p:txBody>
      </p:sp>
      <p:sp>
        <p:nvSpPr>
          <p:cNvPr id="3" name="Content Placeholder 2"/>
          <p:cNvSpPr>
            <a:spLocks noGrp="1"/>
          </p:cNvSpPr>
          <p:nvPr>
            <p:ph idx="1"/>
          </p:nvPr>
        </p:nvSpPr>
        <p:spPr>
          <a:xfrm>
            <a:off x="395288" y="1916113"/>
            <a:ext cx="8229600" cy="4752975"/>
          </a:xfrm>
        </p:spPr>
        <p:txBody>
          <a:bodyPr rtlCol="0">
            <a:normAutofit fontScale="850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b="1" dirty="0"/>
              <a:t>TTIP would lead to  a  downgrading  of any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r>
              <a:rPr lang="en-US" b="1" dirty="0"/>
              <a:t> </a:t>
            </a:r>
            <a:r>
              <a:rPr lang="en-US" b="1" dirty="0" smtClean="0"/>
              <a:t>   labour </a:t>
            </a:r>
            <a:r>
              <a:rPr lang="en-US" b="1" dirty="0"/>
              <a:t>standards identified as ‘barriers’ to trade, </a:t>
            </a:r>
            <a:endParaRPr lang="en-US" b="1" dirty="0" smtClean="0"/>
          </a:p>
          <a:p>
            <a:pPr marL="266700" indent="-266700" eaLnBrk="1" fontAlgn="auto" hangingPunct="1">
              <a:spcAft>
                <a:spcPts val="0"/>
              </a:spcAft>
              <a:buClr>
                <a:schemeClr val="accent1">
                  <a:lumMod val="60000"/>
                  <a:lumOff val="40000"/>
                </a:schemeClr>
              </a:buClr>
              <a:buFont typeface="Arial" pitchFamily="34" charset="0"/>
              <a:buNone/>
              <a:defRPr/>
            </a:pPr>
            <a:r>
              <a:rPr lang="en-US" b="1" dirty="0" smtClean="0"/>
              <a:t>    such </a:t>
            </a:r>
            <a:r>
              <a:rPr lang="en-US" b="1" dirty="0"/>
              <a:t>as collective labour agreements which could be challenged as </a:t>
            </a:r>
            <a:r>
              <a:rPr lang="en-US" b="1" dirty="0" smtClean="0"/>
              <a:t>             representing </a:t>
            </a:r>
            <a:r>
              <a:rPr lang="en-US" b="1" dirty="0"/>
              <a:t>restrictions on the business model of </a:t>
            </a:r>
            <a:r>
              <a:rPr lang="en-US" b="1" dirty="0" smtClean="0"/>
              <a:t>competitors.</a:t>
            </a:r>
          </a:p>
          <a:p>
            <a:pPr marL="0" indent="0" eaLnBrk="1" fontAlgn="auto" hangingPunct="1">
              <a:spcAft>
                <a:spcPts val="0"/>
              </a:spcAft>
              <a:buClr>
                <a:schemeClr val="accent1">
                  <a:lumMod val="60000"/>
                  <a:lumOff val="40000"/>
                </a:schemeClr>
              </a:buClr>
              <a:buFont typeface="Arial" pitchFamily="34" charset="0"/>
              <a:buNone/>
              <a:defRPr/>
            </a:pPr>
            <a:r>
              <a:rPr lang="en-US" b="1" dirty="0" smtClean="0"/>
              <a:t> </a:t>
            </a:r>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USA has </a:t>
            </a:r>
            <a:r>
              <a:rPr lang="en-US" b="1" dirty="0" smtClean="0"/>
              <a:t>refused </a:t>
            </a:r>
            <a:r>
              <a:rPr lang="en-US" b="1" dirty="0"/>
              <a:t>to ratify ILO Conventions on core labour standards such as collective bargaining, freedom of association and the right to organize. Moreover, around half of all US states have now adopted anti-trade union legislation under the so-called </a:t>
            </a:r>
            <a:r>
              <a:rPr lang="en-US" b="1" dirty="0">
                <a:solidFill>
                  <a:srgbClr val="FFC000"/>
                </a:solidFill>
              </a:rPr>
              <a:t>‘right to work’ </a:t>
            </a:r>
            <a:r>
              <a:rPr lang="en-US" b="1" dirty="0"/>
              <a:t>framework that undermines trade union finances and allows businesses to undercut workers’ pay, health insurance and pensions</a:t>
            </a:r>
            <a:r>
              <a:rPr lang="en-US"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a:t>Business sees TTIP as an opportunity to relocate production to where wages and workers’ rights are lowest, creating its own ‘race to the bottom’ in order to reduce labour costs and increase corporate profits. </a:t>
            </a:r>
            <a:endParaRPr lang="en-IE" b="1" dirty="0"/>
          </a:p>
        </p:txBody>
      </p:sp>
      <p:pic>
        <p:nvPicPr>
          <p:cNvPr id="59395" name="Picture 2"/>
          <p:cNvPicPr>
            <a:picLocks noChangeAspect="1" noChangeArrowheads="1"/>
          </p:cNvPicPr>
          <p:nvPr/>
        </p:nvPicPr>
        <p:blipFill>
          <a:blip r:embed="rId3"/>
          <a:srcRect/>
          <a:stretch>
            <a:fillRect/>
          </a:stretch>
        </p:blipFill>
        <p:spPr bwMode="auto">
          <a:xfrm>
            <a:off x="5940425" y="260350"/>
            <a:ext cx="2943225" cy="2168525"/>
          </a:xfrm>
          <a:prstGeom prst="rect">
            <a:avLst/>
          </a:prstGeom>
          <a:noFill/>
          <a:ln w="9525">
            <a:noFill/>
            <a:miter lim="800000"/>
            <a:headEnd/>
            <a:tailEnd/>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600" dirty="0" smtClean="0">
                <a:solidFill>
                  <a:srgbClr val="C00000"/>
                </a:solidFill>
              </a:rPr>
              <a:t>What about Jobs?</a:t>
            </a:r>
            <a:endParaRPr lang="en-IE" sz="6600" dirty="0">
              <a:solidFill>
                <a:srgbClr val="C00000"/>
              </a:solidFill>
            </a:endParaRPr>
          </a:p>
        </p:txBody>
      </p:sp>
      <p:sp>
        <p:nvSpPr>
          <p:cNvPr id="3" name="Content Placeholder 2"/>
          <p:cNvSpPr>
            <a:spLocks noGrp="1"/>
          </p:cNvSpPr>
          <p:nvPr>
            <p:ph idx="1"/>
          </p:nvPr>
        </p:nvSpPr>
        <p:spPr>
          <a:xfrm>
            <a:off x="468313" y="1412875"/>
            <a:ext cx="8229600" cy="5111750"/>
          </a:xfrm>
        </p:spPr>
        <p:txBody>
          <a:bodyPr rtlCol="0">
            <a:normAutofit fontScale="92500" lnSpcReduction="20000"/>
          </a:bodyPr>
          <a:lstStyle/>
          <a:p>
            <a:pPr marL="0" indent="0" eaLnBrk="1" fontAlgn="auto" hangingPunct="1">
              <a:spcAft>
                <a:spcPts val="0"/>
              </a:spcAft>
              <a:buClr>
                <a:schemeClr val="accent1">
                  <a:lumMod val="60000"/>
                  <a:lumOff val="40000"/>
                </a:schemeClr>
              </a:buClr>
              <a:buFont typeface="Arial" pitchFamily="34" charset="0"/>
              <a:buNone/>
              <a:defRPr/>
            </a:pPr>
            <a:r>
              <a:rPr lang="en-IE" b="1" dirty="0"/>
              <a:t>Speaking before the EU Council meeting, on 21 November 2014 Minister Bruton said:</a:t>
            </a:r>
          </a:p>
          <a:p>
            <a:pPr marL="0" indent="0" eaLnBrk="1" fontAlgn="auto" hangingPunct="1">
              <a:spcAft>
                <a:spcPts val="0"/>
              </a:spcAft>
              <a:buClr>
                <a:schemeClr val="accent1">
                  <a:lumMod val="60000"/>
                  <a:lumOff val="40000"/>
                </a:schemeClr>
              </a:buClr>
              <a:buFont typeface="Arial" pitchFamily="34" charset="0"/>
              <a:buNone/>
              <a:defRPr/>
            </a:pPr>
            <a:r>
              <a:rPr lang="en-IE" b="1" dirty="0"/>
              <a:t>“A comprehensive trade and investment deal with the US would add 0.5% to EU GDP and create 400,000 extra jobs. This would mean thousands of badly-needed extra jobs being created here.’</a:t>
            </a:r>
          </a:p>
          <a:p>
            <a:pPr marL="0" indent="0" eaLnBrk="1" fontAlgn="auto" hangingPunct="1">
              <a:spcAft>
                <a:spcPts val="0"/>
              </a:spcAft>
              <a:buClr>
                <a:schemeClr val="accent1">
                  <a:lumMod val="60000"/>
                  <a:lumOff val="40000"/>
                </a:schemeClr>
              </a:buClr>
              <a:buFont typeface="Arial" pitchFamily="34" charset="0"/>
              <a:buNone/>
              <a:defRPr/>
            </a:pPr>
            <a:r>
              <a:rPr lang="en-GB" b="1" dirty="0"/>
              <a:t>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Politicians, including Minister Bruton have regularly misquoted the findings of the IFO Institut at the University of Munich to the effect that TTIP could bring 400,000 new jobs to the EU over time. </a:t>
            </a:r>
            <a:endParaRPr lang="en-GB"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GB" b="1" dirty="0"/>
          </a:p>
          <a:p>
            <a:pPr marL="0" indent="0" eaLnBrk="1" fontAlgn="auto" hangingPunct="1">
              <a:spcAft>
                <a:spcPts val="0"/>
              </a:spcAft>
              <a:buClr>
                <a:schemeClr val="accent1">
                  <a:lumMod val="60000"/>
                  <a:lumOff val="40000"/>
                </a:schemeClr>
              </a:buClr>
              <a:buFont typeface="Arial" pitchFamily="34" charset="0"/>
              <a:buNone/>
              <a:defRPr/>
            </a:pPr>
            <a:r>
              <a:rPr lang="en-GB" b="1" dirty="0" smtClean="0"/>
              <a:t>Yet </a:t>
            </a:r>
            <a:r>
              <a:rPr lang="en-GB" b="1" dirty="0"/>
              <a:t>this figure was presented not as a possible result </a:t>
            </a:r>
            <a:endParaRPr lang="en-GB" b="1" dirty="0" smtClean="0"/>
          </a:p>
          <a:p>
            <a:pPr marL="0" indent="0" eaLnBrk="1" fontAlgn="auto" hangingPunct="1">
              <a:spcAft>
                <a:spcPts val="0"/>
              </a:spcAft>
              <a:buClr>
                <a:schemeClr val="accent1">
                  <a:lumMod val="60000"/>
                  <a:lumOff val="40000"/>
                </a:schemeClr>
              </a:buClr>
              <a:buFont typeface="Arial" pitchFamily="34" charset="0"/>
              <a:buNone/>
              <a:defRPr/>
            </a:pPr>
            <a:r>
              <a:rPr lang="en-GB" b="1" dirty="0" smtClean="0"/>
              <a:t>from </a:t>
            </a:r>
            <a:r>
              <a:rPr lang="en-GB" b="1" dirty="0"/>
              <a:t>TTIP but as a hypothetical estimate of what </a:t>
            </a:r>
            <a:endParaRPr lang="en-GB" b="1" dirty="0" smtClean="0"/>
          </a:p>
          <a:p>
            <a:pPr marL="0" indent="0" eaLnBrk="1" fontAlgn="auto" hangingPunct="1">
              <a:spcAft>
                <a:spcPts val="0"/>
              </a:spcAft>
              <a:buClr>
                <a:schemeClr val="accent1">
                  <a:lumMod val="60000"/>
                  <a:lumOff val="40000"/>
                </a:schemeClr>
              </a:buClr>
              <a:buFont typeface="Arial" pitchFamily="34" charset="0"/>
              <a:buNone/>
              <a:defRPr/>
            </a:pPr>
            <a:r>
              <a:rPr lang="en-GB" b="1" dirty="0" smtClean="0"/>
              <a:t>might </a:t>
            </a:r>
            <a:r>
              <a:rPr lang="en-GB" b="1" dirty="0"/>
              <a:t>happen were the USA to be fully integrated </a:t>
            </a:r>
            <a:endParaRPr lang="en-GB" b="1" dirty="0" smtClean="0"/>
          </a:p>
          <a:p>
            <a:pPr marL="0" indent="0" eaLnBrk="1" fontAlgn="auto" hangingPunct="1">
              <a:spcAft>
                <a:spcPts val="0"/>
              </a:spcAft>
              <a:buClr>
                <a:schemeClr val="accent1">
                  <a:lumMod val="60000"/>
                  <a:lumOff val="40000"/>
                </a:schemeClr>
              </a:buClr>
              <a:buFont typeface="Arial" pitchFamily="34" charset="0"/>
              <a:buNone/>
              <a:defRPr/>
            </a:pPr>
            <a:r>
              <a:rPr lang="en-GB" b="1" dirty="0" smtClean="0"/>
              <a:t>into </a:t>
            </a:r>
            <a:r>
              <a:rPr lang="en-GB" b="1" dirty="0"/>
              <a:t>the EU’s internal market.</a:t>
            </a:r>
            <a:endParaRPr lang="en-IE" b="1" dirty="0"/>
          </a:p>
          <a:p>
            <a:pPr marL="0" indent="0" eaLnBrk="1" fontAlgn="auto" hangingPunct="1">
              <a:spcAft>
                <a:spcPts val="0"/>
              </a:spcAft>
              <a:buClr>
                <a:schemeClr val="accent1">
                  <a:lumMod val="60000"/>
                  <a:lumOff val="40000"/>
                </a:schemeClr>
              </a:buClr>
              <a:buFont typeface="Arial" pitchFamily="34" charset="0"/>
              <a:buNone/>
              <a:defRPr/>
            </a:pPr>
            <a:r>
              <a:rPr lang="en-GB" dirty="0"/>
              <a:t> </a:t>
            </a:r>
            <a:endParaRPr lang="en-IE"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61443" name="Picture 3" descr="http://cdn4.independent.ie/business/budget/article29662849.ece/f56dc/ALTERNATES/h342/NWS_20131016_NEW_008_29295867_I1.JPG"/>
          <p:cNvPicPr>
            <a:picLocks noChangeAspect="1" noChangeArrowheads="1"/>
          </p:cNvPicPr>
          <p:nvPr/>
        </p:nvPicPr>
        <p:blipFill>
          <a:blip r:embed="rId2"/>
          <a:srcRect l="8102" t="-2702" r="38377" b="15871"/>
          <a:stretch>
            <a:fillRect/>
          </a:stretch>
        </p:blipFill>
        <p:spPr bwMode="auto">
          <a:xfrm>
            <a:off x="6732588" y="4365625"/>
            <a:ext cx="2117725" cy="208756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16632"/>
            <a:ext cx="8208912" cy="1512168"/>
          </a:xfrm>
        </p:spPr>
        <p:txBody>
          <a:bodyPr>
            <a:noAutofit/>
          </a:bodyPr>
          <a:lstStyle/>
          <a:p>
            <a:pPr algn="ctr" eaLnBrk="1" fontAlgn="auto" hangingPunct="1">
              <a:spcAft>
                <a:spcPts val="0"/>
              </a:spcAft>
              <a:defRPr/>
            </a:pPr>
            <a:r>
              <a:rPr lang="en-IE" sz="2800" dirty="0">
                <a:solidFill>
                  <a:schemeClr val="accent4">
                    <a:lumMod val="40000"/>
                    <a:lumOff val="60000"/>
                  </a:schemeClr>
                </a:solidFill>
                <a:latin typeface="Arial Black" panose="020B0A04020102020204" pitchFamily="34" charset="0"/>
              </a:rPr>
              <a:t>And their likely effect on water provision in Ireland </a:t>
            </a:r>
            <a:r>
              <a:rPr lang="en-IE" sz="2800" dirty="0" smtClean="0">
                <a:solidFill>
                  <a:schemeClr val="accent4">
                    <a:lumMod val="40000"/>
                    <a:lumOff val="60000"/>
                  </a:schemeClr>
                </a:solidFill>
                <a:latin typeface="Arial Black" panose="020B0A04020102020204" pitchFamily="34" charset="0"/>
              </a:rPr>
              <a:t>- should </a:t>
            </a:r>
            <a:r>
              <a:rPr lang="en-IE" sz="2800" dirty="0">
                <a:solidFill>
                  <a:schemeClr val="accent4">
                    <a:lumMod val="40000"/>
                    <a:lumOff val="60000"/>
                  </a:schemeClr>
                </a:solidFill>
                <a:latin typeface="Arial Black" panose="020B0A04020102020204" pitchFamily="34" charset="0"/>
              </a:rPr>
              <a:t>they be accepted. </a:t>
            </a:r>
          </a:p>
        </p:txBody>
      </p:sp>
      <p:pic>
        <p:nvPicPr>
          <p:cNvPr id="18434" name="Content Placeholder 3" descr="http://404systemerror.com/wp-content/uploads/2011/12/water-privatisation1.png"/>
          <p:cNvPicPr>
            <a:picLocks noGrp="1"/>
          </p:cNvPicPr>
          <p:nvPr>
            <p:ph idx="1"/>
          </p:nvPr>
        </p:nvPicPr>
        <p:blipFill>
          <a:blip r:embed="rId2"/>
          <a:srcRect/>
          <a:stretch>
            <a:fillRect/>
          </a:stretch>
        </p:blipFill>
        <p:spPr>
          <a:xfrm>
            <a:off x="755650" y="1773238"/>
            <a:ext cx="8064500" cy="4679950"/>
          </a:xfr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94122"/>
          </a:xfrm>
        </p:spPr>
        <p:txBody>
          <a:bodyPr>
            <a:normAutofit fontScale="90000"/>
          </a:bodyPr>
          <a:lstStyle/>
          <a:p>
            <a:pPr algn="ctr" eaLnBrk="1" fontAlgn="auto" hangingPunct="1">
              <a:spcAft>
                <a:spcPts val="0"/>
              </a:spcAft>
              <a:defRPr/>
            </a:pPr>
            <a:r>
              <a:rPr lang="en-IE" sz="6600" dirty="0">
                <a:solidFill>
                  <a:srgbClr val="C00000"/>
                </a:solidFill>
              </a:rPr>
              <a:t>What about Jobs?</a:t>
            </a:r>
          </a:p>
        </p:txBody>
      </p:sp>
      <p:sp>
        <p:nvSpPr>
          <p:cNvPr id="3" name="Content Placeholder 2"/>
          <p:cNvSpPr>
            <a:spLocks noGrp="1"/>
          </p:cNvSpPr>
          <p:nvPr>
            <p:ph idx="1"/>
          </p:nvPr>
        </p:nvSpPr>
        <p:spPr>
          <a:xfrm>
            <a:off x="457200" y="1268413"/>
            <a:ext cx="8229600" cy="4857750"/>
          </a:xfrm>
        </p:spPr>
        <p:txBody>
          <a:bodyPr rtlCol="0">
            <a:normAutofit fontScale="925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b="1" dirty="0"/>
              <a:t>Jeronim Capaldo</a:t>
            </a:r>
            <a:r>
              <a:rPr lang="en-GB" b="1" dirty="0"/>
              <a:t>, an </a:t>
            </a:r>
            <a:r>
              <a:rPr lang="en-US" b="1" dirty="0"/>
              <a:t>Econometrics and Data Specialist</a:t>
            </a:r>
            <a:r>
              <a:rPr lang="en-GB" b="1" dirty="0"/>
              <a:t> with the </a:t>
            </a:r>
            <a:r>
              <a:rPr lang="en-US" b="1" dirty="0" smtClean="0"/>
              <a:t>ILO, found </a:t>
            </a:r>
            <a:r>
              <a:rPr lang="en-US" b="1" dirty="0"/>
              <a:t>that; TTIP would lead to a </a:t>
            </a:r>
            <a:r>
              <a:rPr lang="en-US" b="1" i="1" dirty="0"/>
              <a:t>loss of labor income</a:t>
            </a:r>
            <a:r>
              <a:rPr lang="en-US" b="1" dirty="0"/>
              <a:t>; Germany (-3,400 Euros per worker)</a:t>
            </a:r>
            <a:r>
              <a:rPr lang="en-GB" b="1" dirty="0"/>
              <a:t>;  </a:t>
            </a:r>
            <a:r>
              <a:rPr lang="en-US" b="1" i="1" dirty="0"/>
              <a:t>job </a:t>
            </a:r>
            <a:r>
              <a:rPr lang="en-US" b="1" i="1" dirty="0" smtClean="0"/>
              <a:t>losses</a:t>
            </a:r>
            <a:r>
              <a:rPr lang="en-US" b="1" dirty="0" smtClean="0"/>
              <a:t>; 600,000 </a:t>
            </a:r>
            <a:r>
              <a:rPr lang="en-US" b="1" dirty="0"/>
              <a:t>jobs would be lost in the EU and a </a:t>
            </a:r>
            <a:r>
              <a:rPr lang="en-US" b="1" i="1" dirty="0"/>
              <a:t>reduction of the </a:t>
            </a:r>
            <a:r>
              <a:rPr lang="en-US" b="1" i="1" dirty="0" smtClean="0"/>
              <a:t>labour share in </a:t>
            </a:r>
            <a:r>
              <a:rPr lang="en-US" b="1" dirty="0" smtClean="0"/>
              <a:t>Britain</a:t>
            </a:r>
            <a:r>
              <a:rPr lang="en-US" b="1" i="1" dirty="0" smtClean="0"/>
              <a:t> </a:t>
            </a:r>
            <a:r>
              <a:rPr lang="en-US" b="1" dirty="0" smtClean="0"/>
              <a:t>(</a:t>
            </a:r>
            <a:r>
              <a:rPr lang="en-US" b="1" dirty="0"/>
              <a:t>7% of GDP transferred from </a:t>
            </a:r>
            <a:r>
              <a:rPr lang="en-US" b="1" dirty="0" smtClean="0"/>
              <a:t>labour </a:t>
            </a:r>
            <a:r>
              <a:rPr lang="en-US" b="1" dirty="0"/>
              <a:t>to profit income) </a:t>
            </a:r>
            <a:r>
              <a:rPr lang="en-US" b="1" dirty="0" smtClean="0"/>
              <a:t>and in </a:t>
            </a:r>
            <a:r>
              <a:rPr lang="en-US" b="1" dirty="0"/>
              <a:t>France (8</a:t>
            </a:r>
            <a:r>
              <a:rPr lang="en-US"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The North American Free Trade Agreement (</a:t>
            </a:r>
            <a:r>
              <a:rPr lang="en-GB" b="1" dirty="0" smtClean="0"/>
              <a:t>NAFTA -1994) </a:t>
            </a:r>
            <a:r>
              <a:rPr lang="en-GB" b="1" dirty="0"/>
              <a:t>between the USA, Canada and Mexico promised of hundreds of thousands of extra jobs for the USA, but according to the Economic Policy </a:t>
            </a:r>
            <a:r>
              <a:rPr lang="en-GB" b="1" dirty="0" smtClean="0"/>
              <a:t>Institute, </a:t>
            </a:r>
            <a:r>
              <a:rPr lang="en-GB" b="1" dirty="0"/>
              <a:t>NAFTA caused the net loss of </a:t>
            </a:r>
            <a:r>
              <a:rPr lang="en-GB" b="1" dirty="0" smtClean="0"/>
              <a:t>one </a:t>
            </a:r>
            <a:r>
              <a:rPr lang="en-GB" b="1" dirty="0"/>
              <a:t>million US jobs and a significant decline in the </a:t>
            </a:r>
            <a:r>
              <a:rPr lang="en-GB" b="1" dirty="0" smtClean="0"/>
              <a:t>wages of </a:t>
            </a:r>
            <a:r>
              <a:rPr lang="en-GB" b="1" dirty="0"/>
              <a:t>millions more workers</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62467" name="Picture 3" descr="http://cf.broadsheet.ie/wp-content/uploads/2012/09/90271751.jpg"/>
          <p:cNvPicPr>
            <a:picLocks noChangeAspect="1" noChangeArrowheads="1"/>
          </p:cNvPicPr>
          <p:nvPr/>
        </p:nvPicPr>
        <p:blipFill>
          <a:blip r:embed="rId3"/>
          <a:srcRect l="6989" t="19432" r="-11" b="10918"/>
          <a:stretch>
            <a:fillRect/>
          </a:stretch>
        </p:blipFill>
        <p:spPr bwMode="auto">
          <a:xfrm>
            <a:off x="3213100" y="5229225"/>
            <a:ext cx="3014663" cy="1439863"/>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9512" y="274638"/>
            <a:ext cx="8784976" cy="706090"/>
          </a:xfrm>
        </p:spPr>
        <p:txBody>
          <a:bodyPr>
            <a:noAutofit/>
          </a:bodyPr>
          <a:lstStyle/>
          <a:p>
            <a:pPr eaLnBrk="1" fontAlgn="auto" hangingPunct="1">
              <a:spcAft>
                <a:spcPts val="0"/>
              </a:spcAft>
              <a:defRPr/>
            </a:pPr>
            <a:r>
              <a:rPr lang="en-IE" sz="5400" dirty="0">
                <a:solidFill>
                  <a:srgbClr val="C00000"/>
                </a:solidFill>
              </a:rPr>
              <a:t> </a:t>
            </a:r>
            <a:r>
              <a:rPr lang="en-IE" sz="5400" dirty="0" smtClean="0">
                <a:solidFill>
                  <a:srgbClr val="C00000"/>
                </a:solidFill>
              </a:rPr>
              <a:t>  What </a:t>
            </a:r>
            <a:r>
              <a:rPr lang="en-IE" sz="5400" dirty="0">
                <a:solidFill>
                  <a:srgbClr val="C00000"/>
                </a:solidFill>
              </a:rPr>
              <a:t>about Jobs?</a:t>
            </a:r>
          </a:p>
        </p:txBody>
      </p:sp>
      <p:sp>
        <p:nvSpPr>
          <p:cNvPr id="3" name="Content Placeholder 2"/>
          <p:cNvSpPr>
            <a:spLocks noGrp="1"/>
          </p:cNvSpPr>
          <p:nvPr>
            <p:ph idx="1"/>
          </p:nvPr>
        </p:nvSpPr>
        <p:spPr>
          <a:xfrm>
            <a:off x="395288" y="1052513"/>
            <a:ext cx="8229600" cy="5472112"/>
          </a:xfrm>
        </p:spPr>
        <p:txBody>
          <a:bodyPr rtlCol="0">
            <a:normAutofit fontScale="925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GB" b="1" dirty="0"/>
              <a:t>(CEPR) carried out a study paid for by the </a:t>
            </a:r>
            <a:r>
              <a:rPr lang="en-GB" b="1" dirty="0" smtClean="0"/>
              <a:t>EU </a:t>
            </a:r>
          </a:p>
          <a:p>
            <a:pPr marL="0" indent="0" eaLnBrk="1" fontAlgn="auto" hangingPunct="1">
              <a:spcAft>
                <a:spcPts val="0"/>
              </a:spcAft>
              <a:buClr>
                <a:schemeClr val="accent1">
                  <a:lumMod val="60000"/>
                  <a:lumOff val="40000"/>
                </a:schemeClr>
              </a:buClr>
              <a:buFont typeface="Arial" pitchFamily="34" charset="0"/>
              <a:buNone/>
              <a:defRPr/>
            </a:pPr>
            <a:r>
              <a:rPr lang="en-GB" b="1" dirty="0" smtClean="0"/>
              <a:t>    Commission</a:t>
            </a:r>
            <a:r>
              <a:rPr lang="en-GB" b="1" dirty="0"/>
              <a:t>, which suggested that the EU’s </a:t>
            </a:r>
            <a:endParaRPr lang="en-GB" b="1" dirty="0" smtClean="0"/>
          </a:p>
          <a:p>
            <a:pPr marL="266700" indent="0" eaLnBrk="1" fontAlgn="auto" hangingPunct="1">
              <a:spcAft>
                <a:spcPts val="0"/>
              </a:spcAft>
              <a:buClr>
                <a:schemeClr val="accent1">
                  <a:lumMod val="60000"/>
                  <a:lumOff val="40000"/>
                </a:schemeClr>
              </a:buClr>
              <a:buFont typeface="Arial" pitchFamily="34" charset="0"/>
              <a:buNone/>
              <a:defRPr/>
            </a:pPr>
            <a:r>
              <a:rPr lang="en-GB" b="1" dirty="0" smtClean="0"/>
              <a:t> economic </a:t>
            </a:r>
            <a:r>
              <a:rPr lang="en-GB" b="1" dirty="0"/>
              <a:t>output could rise by 0.5% by the year 2027 as a result of an EU-US deal. This forecast relied on deregulation across all sectors of the EU member states economies.</a:t>
            </a:r>
            <a:endParaRPr lang="en-IE" b="1" dirty="0"/>
          </a:p>
          <a:p>
            <a:pPr marL="0" indent="0" eaLnBrk="1" fontAlgn="auto" hangingPunct="1">
              <a:spcAft>
                <a:spcPts val="0"/>
              </a:spcAft>
              <a:buClr>
                <a:schemeClr val="accent1">
                  <a:lumMod val="60000"/>
                  <a:lumOff val="40000"/>
                </a:schemeClr>
              </a:buClr>
              <a:buFont typeface="Arial" pitchFamily="34" charset="0"/>
              <a:buNone/>
              <a:defRPr/>
            </a:pPr>
            <a:r>
              <a:rPr lang="en-GB" b="1" dirty="0"/>
              <a:t>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The CEPR report recognised that at least 1.3 million EU workers would lose their jobs as a result of the labour displacement arising from TTIP under the Commission’s preferred outcome</a:t>
            </a:r>
            <a:r>
              <a:rPr lang="en-GB"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In order to assist the large number of additional unemployed expected from TTIP, the Commission has advised EU member states to draw on structural support funds such as the European Globalisation Fund and the European Social Fund, which has been assigned €70 billion to distribute over the seven years 2014-2020.</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a:t>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64515" name="Picture 3" descr="http://connachttribune.ie/wp-content/uploads/2014/06/CC-BRAY-DOLE-OFFICE90183969.jpg"/>
          <p:cNvPicPr>
            <a:picLocks noChangeAspect="1" noChangeArrowheads="1"/>
          </p:cNvPicPr>
          <p:nvPr/>
        </p:nvPicPr>
        <p:blipFill>
          <a:blip r:embed="rId3"/>
          <a:srcRect/>
          <a:stretch>
            <a:fillRect/>
          </a:stretch>
        </p:blipFill>
        <p:spPr bwMode="auto">
          <a:xfrm>
            <a:off x="6300788" y="260350"/>
            <a:ext cx="2592387" cy="1512888"/>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IE" sz="4000" dirty="0" smtClean="0">
                <a:solidFill>
                  <a:srgbClr val="C00000"/>
                </a:solidFill>
              </a:rPr>
              <a:t>And what’s happening to CETA </a:t>
            </a:r>
            <a:br>
              <a:rPr lang="en-IE" sz="4000" dirty="0" smtClean="0">
                <a:solidFill>
                  <a:srgbClr val="C00000"/>
                </a:solidFill>
              </a:rPr>
            </a:br>
            <a:r>
              <a:rPr lang="en-IE" sz="4000" dirty="0" smtClean="0">
                <a:solidFill>
                  <a:srgbClr val="C00000"/>
                </a:solidFill>
              </a:rPr>
              <a:t>– the EU/Canada deal?</a:t>
            </a:r>
            <a:endParaRPr lang="en-IE" sz="4000" dirty="0">
              <a:solidFill>
                <a:srgbClr val="C00000"/>
              </a:solidFill>
            </a:endParaRPr>
          </a:p>
        </p:txBody>
      </p:sp>
      <p:sp>
        <p:nvSpPr>
          <p:cNvPr id="66562" name="Content Placeholder 2"/>
          <p:cNvSpPr>
            <a:spLocks noGrp="1"/>
          </p:cNvSpPr>
          <p:nvPr>
            <p:ph idx="1"/>
          </p:nvPr>
        </p:nvSpPr>
        <p:spPr>
          <a:xfrm>
            <a:off x="457200" y="1412875"/>
            <a:ext cx="8229600" cy="5040313"/>
          </a:xfrm>
        </p:spPr>
        <p:txBody>
          <a:bodyPr/>
          <a:lstStyle/>
          <a:p>
            <a:pPr eaLnBrk="1" hangingPunct="1"/>
            <a:r>
              <a:rPr lang="en-IE" sz="2000" b="1" smtClean="0"/>
              <a:t>The Comprehensive Economic and Trade Agreement (CETA) is a trade agreement – very similar to TTIP – recently concluded between the EU and Canada. The agreement must still be approved by the European Council and the European Parliament, to come into effect in 2016. </a:t>
            </a:r>
          </a:p>
          <a:p>
            <a:pPr eaLnBrk="1" hangingPunct="1"/>
            <a:endParaRPr lang="en-IE" sz="2000" b="1" smtClean="0"/>
          </a:p>
          <a:p>
            <a:pPr eaLnBrk="1" hangingPunct="1"/>
            <a:r>
              <a:rPr lang="en-CA" sz="2000" b="1" smtClean="0"/>
              <a:t>Its fate </a:t>
            </a:r>
            <a:r>
              <a:rPr lang="en-IE" sz="2000" b="1" smtClean="0"/>
              <a:t>may hinge on a case due to come before the ECJ that relates to a similar deal struck with Singapore. At issue is whether EU trade deals containing ISDS provisions can be approved simply by EU institutions or whether they also require ratification by each of the 28 member states.</a:t>
            </a:r>
          </a:p>
          <a:p>
            <a:pPr eaLnBrk="1" hangingPunct="1"/>
            <a:endParaRPr lang="en-IE" sz="2000" b="1" smtClean="0"/>
          </a:p>
          <a:p>
            <a:pPr eaLnBrk="1" hangingPunct="1"/>
            <a:r>
              <a:rPr lang="en-IE" sz="2000" b="1" smtClean="0"/>
              <a:t>The EU-Singapore agreement contains a similar investment chapter to CETA and TTIP and both include an ISDS mechanism.</a:t>
            </a:r>
          </a:p>
          <a:p>
            <a:pPr eaLnBrk="1" hangingPunct="1"/>
            <a:endParaRPr lang="en-IE" sz="2000" b="1" smtClean="0"/>
          </a:p>
        </p:txBody>
      </p:sp>
      <p:pic>
        <p:nvPicPr>
          <p:cNvPr id="66563" name="Picture 2"/>
          <p:cNvPicPr>
            <a:picLocks noChangeAspect="1" noChangeArrowheads="1"/>
          </p:cNvPicPr>
          <p:nvPr/>
        </p:nvPicPr>
        <p:blipFill>
          <a:blip r:embed="rId2"/>
          <a:srcRect/>
          <a:stretch>
            <a:fillRect/>
          </a:stretch>
        </p:blipFill>
        <p:spPr bwMode="auto">
          <a:xfrm>
            <a:off x="2916238" y="5445125"/>
            <a:ext cx="2828925" cy="1030288"/>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IE" sz="4000" dirty="0" smtClean="0">
                <a:solidFill>
                  <a:srgbClr val="C00000"/>
                </a:solidFill>
              </a:rPr>
              <a:t>The Government of Ireland Vs. </a:t>
            </a:r>
            <a:br>
              <a:rPr lang="en-IE" sz="4000" dirty="0" smtClean="0">
                <a:solidFill>
                  <a:srgbClr val="C00000"/>
                </a:solidFill>
              </a:rPr>
            </a:br>
            <a:r>
              <a:rPr lang="en-IE" sz="4000" dirty="0" smtClean="0">
                <a:solidFill>
                  <a:srgbClr val="C00000"/>
                </a:solidFill>
              </a:rPr>
              <a:t>The Commission President</a:t>
            </a:r>
            <a:endParaRPr lang="en-IE" sz="4000" dirty="0">
              <a:solidFill>
                <a:srgbClr val="C00000"/>
              </a:solidFill>
            </a:endParaRPr>
          </a:p>
        </p:txBody>
      </p:sp>
      <p:sp>
        <p:nvSpPr>
          <p:cNvPr id="3" name="Content Placeholder 2"/>
          <p:cNvSpPr>
            <a:spLocks noGrp="1"/>
          </p:cNvSpPr>
          <p:nvPr>
            <p:ph idx="1"/>
          </p:nvPr>
        </p:nvSpPr>
        <p:spPr>
          <a:xfrm>
            <a:off x="457200" y="1412875"/>
            <a:ext cx="8229600" cy="3529013"/>
          </a:xfrm>
        </p:spPr>
        <p:txBody>
          <a:bodyPr rtlCol="0">
            <a:normAutofit fontScale="925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IE" b="1" dirty="0"/>
              <a:t>Minister Richard Bruton and thirteen other Member State trade and foreign affairs ministers </a:t>
            </a:r>
            <a:r>
              <a:rPr lang="en-IE" b="1" dirty="0" smtClean="0"/>
              <a:t>have signed a letter </a:t>
            </a:r>
            <a:r>
              <a:rPr lang="en-IE" b="1" dirty="0"/>
              <a:t>to Trade Commissioner Malmstrom and Commission President Junker </a:t>
            </a:r>
            <a:r>
              <a:rPr lang="en-IE" b="1" dirty="0" smtClean="0"/>
              <a:t>in </a:t>
            </a:r>
            <a:r>
              <a:rPr lang="en-IE" b="1" dirty="0"/>
              <a:t>which they </a:t>
            </a:r>
            <a:r>
              <a:rPr lang="en-IE" b="1" i="1" dirty="0"/>
              <a:t>insisted</a:t>
            </a:r>
            <a:r>
              <a:rPr lang="en-IE" b="1" dirty="0"/>
              <a:t> that the Council of Ministers gave the Commission a very clear mandate to push for the ISDS and that he and the Commission must continue to push hard for the inclusion of ISDS in TTIP. </a:t>
            </a:r>
          </a:p>
          <a:p>
            <a:pPr marL="0" indent="0" eaLnBrk="1" fontAlgn="auto" hangingPunct="1">
              <a:spcAft>
                <a:spcPts val="0"/>
              </a:spcAft>
              <a:buClr>
                <a:schemeClr val="accent1">
                  <a:lumMod val="60000"/>
                  <a:lumOff val="40000"/>
                </a:schemeClr>
              </a:buClr>
              <a:buFont typeface="Arial" pitchFamily="34" charset="0"/>
              <a:buNone/>
              <a:defRPr/>
            </a:pPr>
            <a:r>
              <a:rPr lang="en-IE" b="1" dirty="0"/>
              <a:t> </a:t>
            </a:r>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Juncker’s </a:t>
            </a:r>
            <a:r>
              <a:rPr lang="en-IE" b="1" dirty="0"/>
              <a:t>position: “I will not accept that the jurisdiction of [national] courts be limited by special regimes” for </a:t>
            </a:r>
            <a:r>
              <a:rPr lang="en-IE" b="1" dirty="0" smtClean="0"/>
              <a:t>ISDS.</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67587" name="Picture 2"/>
          <p:cNvPicPr>
            <a:picLocks noChangeAspect="1" noChangeArrowheads="1"/>
          </p:cNvPicPr>
          <p:nvPr/>
        </p:nvPicPr>
        <p:blipFill>
          <a:blip r:embed="rId2"/>
          <a:srcRect/>
          <a:stretch>
            <a:fillRect/>
          </a:stretch>
        </p:blipFill>
        <p:spPr bwMode="auto">
          <a:xfrm>
            <a:off x="2771775" y="4711700"/>
            <a:ext cx="3457575" cy="188595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0648"/>
            <a:ext cx="8229600" cy="504056"/>
          </a:xfrm>
        </p:spPr>
        <p:txBody>
          <a:bodyPr>
            <a:normAutofit fontScale="90000"/>
          </a:bodyPr>
          <a:lstStyle/>
          <a:p>
            <a:pPr algn="ctr" eaLnBrk="1" fontAlgn="auto" hangingPunct="1">
              <a:spcAft>
                <a:spcPts val="0"/>
              </a:spcAft>
              <a:defRPr/>
            </a:pPr>
            <a:r>
              <a:rPr lang="en-IE" sz="4000" dirty="0" smtClean="0">
                <a:solidFill>
                  <a:srgbClr val="C00000"/>
                </a:solidFill>
              </a:rPr>
              <a:t>TTIP and CETA </a:t>
            </a:r>
            <a:r>
              <a:rPr lang="en-IE" sz="4000" dirty="0">
                <a:solidFill>
                  <a:srgbClr val="C00000"/>
                </a:solidFill>
              </a:rPr>
              <a:t>should be </a:t>
            </a:r>
            <a:r>
              <a:rPr lang="en-IE" sz="4000" dirty="0" smtClean="0">
                <a:solidFill>
                  <a:srgbClr val="C00000"/>
                </a:solidFill>
              </a:rPr>
              <a:t>scrapped!</a:t>
            </a:r>
            <a:endParaRPr lang="en-IE" sz="4000" dirty="0">
              <a:solidFill>
                <a:srgbClr val="C00000"/>
              </a:solidFill>
            </a:endParaRPr>
          </a:p>
        </p:txBody>
      </p:sp>
      <p:sp>
        <p:nvSpPr>
          <p:cNvPr id="3" name="Content Placeholder 2"/>
          <p:cNvSpPr>
            <a:spLocks noGrp="1"/>
          </p:cNvSpPr>
          <p:nvPr>
            <p:ph idx="1"/>
          </p:nvPr>
        </p:nvSpPr>
        <p:spPr>
          <a:xfrm>
            <a:off x="457200" y="765175"/>
            <a:ext cx="8229600" cy="4176713"/>
          </a:xfrm>
        </p:spPr>
        <p:txBody>
          <a:bodyPr rtlCol="0">
            <a:normAutofit fontScale="92500" lnSpcReduction="1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But even if the most offensive aspect of TTIP and CETA – ISDS  - is removed, there remain the concerns around food safety, chemicals and other elements covered by the ‘precautionary principle’ </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solidFill>
                  <a:srgbClr val="FFC000"/>
                </a:solidFill>
              </a:rPr>
              <a:t>Regulatory convergence </a:t>
            </a:r>
            <a:r>
              <a:rPr lang="en-IE" b="1" dirty="0" smtClean="0"/>
              <a:t>would also effect workers rights - </a:t>
            </a:r>
            <a:r>
              <a:rPr lang="en-US" b="1" dirty="0"/>
              <a:t>identified as ‘barriers’ to trade, </a:t>
            </a:r>
            <a:r>
              <a:rPr lang="en-US" b="1" dirty="0" smtClean="0"/>
              <a:t>as </a:t>
            </a:r>
            <a:r>
              <a:rPr lang="en-US" b="1" dirty="0"/>
              <a:t>representing restrictions on the business model of competitors – just one example cited in a report for the European Commission on measures that represent an “impediment” to EU-US trade</a:t>
            </a:r>
            <a:r>
              <a:rPr lang="en-US"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r>
              <a:rPr lang="en-IE" b="1" dirty="0" smtClean="0"/>
              <a:t> A </a:t>
            </a:r>
            <a:r>
              <a:rPr lang="en-US" b="1" dirty="0"/>
              <a:t>shift away from the ‘positive list’ approach traditionally employed by the EU, w</a:t>
            </a:r>
            <a:r>
              <a:rPr lang="en-US" b="1" dirty="0" smtClean="0"/>
              <a:t>ould lead to widespread privatisations.</a:t>
            </a:r>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p:txBody>
      </p:sp>
      <p:pic>
        <p:nvPicPr>
          <p:cNvPr id="68611" name="Picture 3"/>
          <p:cNvPicPr>
            <a:picLocks noChangeAspect="1" noChangeArrowheads="1"/>
          </p:cNvPicPr>
          <p:nvPr/>
        </p:nvPicPr>
        <p:blipFill>
          <a:blip r:embed="rId2"/>
          <a:srcRect/>
          <a:stretch>
            <a:fillRect/>
          </a:stretch>
        </p:blipFill>
        <p:spPr bwMode="auto">
          <a:xfrm>
            <a:off x="2700338" y="4797425"/>
            <a:ext cx="3155950" cy="1836738"/>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lstStyle/>
          <a:p>
            <a:pPr algn="ctr" eaLnBrk="1" fontAlgn="auto" hangingPunct="1">
              <a:spcAft>
                <a:spcPts val="0"/>
              </a:spcAft>
              <a:defRPr/>
            </a:pPr>
            <a:r>
              <a:rPr lang="en-IE" sz="3200" dirty="0" smtClean="0">
                <a:solidFill>
                  <a:srgbClr val="FF0000"/>
                </a:solidFill>
                <a:latin typeface="Arial Black" panose="020B0A04020102020204" pitchFamily="34" charset="0"/>
              </a:rPr>
              <a:t>TTIP and CETA should be scrapped</a:t>
            </a:r>
            <a:endParaRPr lang="en-IE" sz="3200" dirty="0">
              <a:solidFill>
                <a:srgbClr val="FF0000"/>
              </a:solidFill>
              <a:latin typeface="Arial Black" panose="020B0A04020102020204" pitchFamily="34" charset="0"/>
            </a:endParaRPr>
          </a:p>
        </p:txBody>
      </p:sp>
      <p:sp>
        <p:nvSpPr>
          <p:cNvPr id="3" name="Content Placeholder 2"/>
          <p:cNvSpPr>
            <a:spLocks noGrp="1"/>
          </p:cNvSpPr>
          <p:nvPr>
            <p:ph idx="1"/>
          </p:nvPr>
        </p:nvSpPr>
        <p:spPr>
          <a:xfrm>
            <a:off x="468313" y="1700213"/>
            <a:ext cx="9164637" cy="4926012"/>
          </a:xfrm>
        </p:spPr>
        <p:txBody>
          <a:bodyPr rtlCol="0">
            <a:normAutofit/>
          </a:bodyPr>
          <a:lstStyle/>
          <a:p>
            <a:pPr marL="274320" indent="-274320" eaLnBrk="1" fontAlgn="auto" hangingPunct="1">
              <a:spcAft>
                <a:spcPts val="0"/>
              </a:spcAft>
              <a:buClr>
                <a:schemeClr val="accent1">
                  <a:lumMod val="60000"/>
                  <a:lumOff val="40000"/>
                </a:schemeClr>
              </a:buClr>
              <a:buFont typeface="Arial" pitchFamily="34" charset="0"/>
              <a:buChar char="•"/>
              <a:defRPr/>
            </a:pPr>
            <a:endParaRPr lang="en-GB"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GB" b="1" dirty="0" smtClean="0"/>
              <a:t>The </a:t>
            </a:r>
            <a:r>
              <a:rPr lang="en-GB" b="1" dirty="0"/>
              <a:t>benefits of TTIP are illusory, while the threats are all too real. O</a:t>
            </a:r>
            <a:r>
              <a:rPr lang="en-GB" b="1" dirty="0" smtClean="0"/>
              <a:t>rdinary people </a:t>
            </a:r>
            <a:r>
              <a:rPr lang="en-GB" b="1" dirty="0"/>
              <a:t>stand to lose out significantly as yet more powers are handed over to transnational corporations – continuing the redistribution of wealth from labour to capital that has been a defining characteristic of both the EU and US economies over the last four decades. </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smtClean="0"/>
          </a:p>
          <a:p>
            <a:pPr marL="0" indent="0" eaLnBrk="1" fontAlgn="auto" hangingPunct="1">
              <a:spcAft>
                <a:spcPts val="0"/>
              </a:spcAft>
              <a:buClr>
                <a:schemeClr val="accent1">
                  <a:lumMod val="60000"/>
                  <a:lumOff val="40000"/>
                </a:schemeClr>
              </a:buClr>
              <a:buFont typeface="Arial" pitchFamily="34" charset="0"/>
              <a:buNone/>
              <a:defRPr/>
            </a:pPr>
            <a:r>
              <a:rPr lang="en-IE" b="1" dirty="0" smtClean="0"/>
              <a:t>Genuine trade deals can benefit workers but this is a deal that makes corporate power the absolute dominant force in society. </a:t>
            </a:r>
          </a:p>
          <a:p>
            <a:pPr marL="0" indent="0" eaLnBrk="1" fontAlgn="auto" hangingPunct="1">
              <a:spcAft>
                <a:spcPts val="0"/>
              </a:spcAft>
              <a:buClr>
                <a:schemeClr val="accent1">
                  <a:lumMod val="60000"/>
                  <a:lumOff val="40000"/>
                </a:schemeClr>
              </a:buClr>
              <a:buFont typeface="Arial" pitchFamily="34" charset="0"/>
              <a:buNone/>
              <a:defRPr/>
            </a:pPr>
            <a:endParaRPr lang="en-IE" b="1" dirty="0" smtClean="0">
              <a:solidFill>
                <a:srgbClr val="FF0000"/>
              </a:solidFill>
            </a:endParaRPr>
          </a:p>
          <a:p>
            <a:pPr marL="0" indent="0" algn="ctr" eaLnBrk="1" fontAlgn="auto" hangingPunct="1">
              <a:spcAft>
                <a:spcPts val="0"/>
              </a:spcAft>
              <a:buClr>
                <a:schemeClr val="accent1">
                  <a:lumMod val="60000"/>
                  <a:lumOff val="40000"/>
                </a:schemeClr>
              </a:buClr>
              <a:buFont typeface="Arial" pitchFamily="34" charset="0"/>
              <a:buNone/>
              <a:defRPr/>
            </a:pPr>
            <a:r>
              <a:rPr lang="en-IE" sz="2800" b="1" dirty="0" smtClean="0">
                <a:solidFill>
                  <a:srgbClr val="FF0000"/>
                </a:solidFill>
              </a:rPr>
              <a:t>TTIP and CETA should be scrapped.</a:t>
            </a:r>
          </a:p>
          <a:p>
            <a:pPr marL="0" indent="0" algn="ctr" eaLnBrk="1" fontAlgn="auto" hangingPunct="1">
              <a:spcAft>
                <a:spcPts val="0"/>
              </a:spcAft>
              <a:buClr>
                <a:schemeClr val="accent1">
                  <a:lumMod val="60000"/>
                  <a:lumOff val="40000"/>
                </a:schemeClr>
              </a:buClr>
              <a:buFont typeface="Arial" pitchFamily="34" charset="0"/>
              <a:buNone/>
              <a:defRPr/>
            </a:pPr>
            <a:endParaRPr lang="en-IE" sz="2800" b="1" dirty="0"/>
          </a:p>
        </p:txBody>
      </p:sp>
      <p:pic>
        <p:nvPicPr>
          <p:cNvPr id="69635" name="Picture 2"/>
          <p:cNvPicPr>
            <a:picLocks noChangeAspect="1" noChangeArrowheads="1"/>
          </p:cNvPicPr>
          <p:nvPr/>
        </p:nvPicPr>
        <p:blipFill>
          <a:blip r:embed="rId2"/>
          <a:srcRect/>
          <a:stretch>
            <a:fillRect/>
          </a:stretch>
        </p:blipFill>
        <p:spPr bwMode="auto">
          <a:xfrm>
            <a:off x="2484438" y="1196975"/>
            <a:ext cx="4391025" cy="804863"/>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eaLnBrk="1" fontAlgn="auto" hangingPunct="1">
              <a:spcAft>
                <a:spcPts val="0"/>
              </a:spcAft>
              <a:defRPr/>
            </a:pPr>
            <a:r>
              <a:rPr lang="en-IE" sz="9600" dirty="0" smtClean="0">
                <a:solidFill>
                  <a:schemeClr val="accent6">
                    <a:tint val="1000"/>
                  </a:schemeClr>
                </a:solidFill>
              </a:rPr>
              <a:t>Scrap TTIP</a:t>
            </a:r>
            <a:endParaRPr lang="en-IE" sz="9600" dirty="0">
              <a:solidFill>
                <a:schemeClr val="accent6">
                  <a:tint val="1000"/>
                </a:schemeClr>
              </a:solidFill>
            </a:endParaRPr>
          </a:p>
        </p:txBody>
      </p:sp>
      <p:pic>
        <p:nvPicPr>
          <p:cNvPr id="70658" name="Picture 2"/>
          <p:cNvPicPr>
            <a:picLocks noGrp="1" noChangeAspect="1" noChangeArrowheads="1"/>
          </p:cNvPicPr>
          <p:nvPr>
            <p:ph idx="1"/>
          </p:nvPr>
        </p:nvPicPr>
        <p:blipFill>
          <a:blip r:embed="rId3"/>
          <a:srcRect/>
          <a:stretch>
            <a:fillRect/>
          </a:stretch>
        </p:blipFill>
        <p:spPr>
          <a:xfrm>
            <a:off x="1570038" y="1341438"/>
            <a:ext cx="5257800" cy="5256212"/>
          </a:xfrm>
        </p:spPr>
      </p:pic>
      <p:sp>
        <p:nvSpPr>
          <p:cNvPr id="4" name="Rectangle 3"/>
          <p:cNvSpPr/>
          <p:nvPr/>
        </p:nvSpPr>
        <p:spPr>
          <a:xfrm>
            <a:off x="467544" y="4044553"/>
            <a:ext cx="8136904" cy="1169551"/>
          </a:xfrm>
          <a:prstGeom prst="rect">
            <a:avLst/>
          </a:prstGeom>
        </p:spPr>
        <p:txBody>
          <a:bodyPr>
            <a:spAutoFit/>
          </a:bodyPr>
          <a:lstStyle/>
          <a:p>
            <a:pPr fontAlgn="auto">
              <a:spcBef>
                <a:spcPts val="0"/>
              </a:spcBef>
              <a:spcAft>
                <a:spcPts val="0"/>
              </a:spcAft>
              <a:defRPr/>
            </a:pPr>
            <a:r>
              <a:rPr lang="en-IE" sz="2800" b="1" spc="50" dirty="0">
                <a:ln w="13335" cmpd="sng">
                  <a:solidFill>
                    <a:srgbClr val="759AA5">
                      <a:lumMod val="50000"/>
                    </a:srgbClr>
                  </a:solidFill>
                  <a:prstDash val="solid"/>
                </a:ln>
                <a:solidFill>
                  <a:schemeClr val="accent2">
                    <a:lumMod val="40000"/>
                    <a:lumOff val="60000"/>
                  </a:schemeClr>
                </a:solidFill>
                <a:latin typeface="Arial Black" panose="020B0A04020102020204" pitchFamily="34" charset="0"/>
              </a:rPr>
              <a:t>TTIP is likely to bring “prolonged and substantial” dislocation of EU workers. </a:t>
            </a:r>
          </a:p>
          <a:p>
            <a:pPr fontAlgn="auto">
              <a:spcBef>
                <a:spcPts val="0"/>
              </a:spcBef>
              <a:spcAft>
                <a:spcPts val="0"/>
              </a:spcAft>
              <a:defRPr/>
            </a:pPr>
            <a:r>
              <a:rPr lang="en-IE" sz="1400" b="1" spc="50" dirty="0">
                <a:ln w="13335" cmpd="sng">
                  <a:solidFill>
                    <a:srgbClr val="759AA5">
                      <a:lumMod val="50000"/>
                    </a:srgbClr>
                  </a:solidFill>
                  <a:prstDash val="solid"/>
                </a:ln>
                <a:solidFill>
                  <a:schemeClr val="accent2">
                    <a:lumMod val="40000"/>
                    <a:lumOff val="60000"/>
                  </a:schemeClr>
                </a:solidFill>
                <a:latin typeface="+mn-lt"/>
              </a:rPr>
              <a:t>							(EU Commission)</a:t>
            </a:r>
            <a:endParaRPr lang="en-IE" dirty="0">
              <a:solidFill>
                <a:schemeClr val="accent2">
                  <a:lumMod val="40000"/>
                  <a:lumOff val="60000"/>
                </a:schemeClr>
              </a:solidFill>
              <a:latin typeface="+mn-lt"/>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rmAutofit fontScale="90000"/>
          </a:bodyPr>
          <a:lstStyle/>
          <a:p>
            <a:pPr eaLnBrk="1" fontAlgn="auto" hangingPunct="1">
              <a:spcAft>
                <a:spcPts val="0"/>
              </a:spcAft>
              <a:defRPr/>
            </a:pPr>
            <a:r>
              <a:rPr lang="en-IE" sz="2400" dirty="0" smtClean="0">
                <a:solidFill>
                  <a:schemeClr val="accent2"/>
                </a:solidFill>
                <a:latin typeface="Arial Black" panose="020B0A04020102020204" pitchFamily="34" charset="0"/>
              </a:rPr>
              <a:t>TEEU Biennial Delegate Conference 2014 Motion</a:t>
            </a:r>
            <a:endParaRPr lang="en-IE" sz="2400" dirty="0">
              <a:solidFill>
                <a:schemeClr val="accent2"/>
              </a:solidFill>
              <a:latin typeface="Arial Black" panose="020B0A04020102020204" pitchFamily="34" charset="0"/>
            </a:endParaRPr>
          </a:p>
        </p:txBody>
      </p:sp>
      <p:sp>
        <p:nvSpPr>
          <p:cNvPr id="3" name="Content Placeholder 2"/>
          <p:cNvSpPr>
            <a:spLocks noGrp="1"/>
          </p:cNvSpPr>
          <p:nvPr>
            <p:ph idx="1"/>
          </p:nvPr>
        </p:nvSpPr>
        <p:spPr>
          <a:xfrm>
            <a:off x="468313" y="1341438"/>
            <a:ext cx="8229600" cy="5111750"/>
          </a:xfrm>
        </p:spPr>
        <p:txBody>
          <a:bodyPr rtlCol="0">
            <a:normAutofit/>
          </a:bodyPr>
          <a:lstStyle/>
          <a:p>
            <a:pPr marL="0" indent="0" eaLnBrk="1" fontAlgn="auto" hangingPunct="1">
              <a:spcAft>
                <a:spcPts val="0"/>
              </a:spcAft>
              <a:buClr>
                <a:schemeClr val="accent1">
                  <a:lumMod val="60000"/>
                  <a:lumOff val="40000"/>
                </a:schemeClr>
              </a:buClr>
              <a:buFont typeface="Arial" pitchFamily="34" charset="0"/>
              <a:buNone/>
              <a:defRPr/>
            </a:pPr>
            <a:endParaRPr lang="en-GB" sz="2900" b="1" dirty="0" smtClean="0"/>
          </a:p>
          <a:p>
            <a:pPr marL="0" indent="0" eaLnBrk="1" fontAlgn="auto" hangingPunct="1">
              <a:spcAft>
                <a:spcPts val="0"/>
              </a:spcAft>
              <a:buClr>
                <a:schemeClr val="accent1">
                  <a:lumMod val="60000"/>
                  <a:lumOff val="40000"/>
                </a:schemeClr>
              </a:buClr>
              <a:buFont typeface="Arial" pitchFamily="34" charset="0"/>
              <a:buNone/>
              <a:defRPr/>
            </a:pPr>
            <a:endParaRPr lang="en-GB" sz="2900" b="1" dirty="0" smtClean="0"/>
          </a:p>
          <a:p>
            <a:pPr marL="0" indent="0" eaLnBrk="1" fontAlgn="auto" hangingPunct="1">
              <a:spcAft>
                <a:spcPts val="0"/>
              </a:spcAft>
              <a:buClr>
                <a:schemeClr val="accent1">
                  <a:lumMod val="60000"/>
                  <a:lumOff val="40000"/>
                </a:schemeClr>
              </a:buClr>
              <a:buFont typeface="Arial" pitchFamily="34" charset="0"/>
              <a:buNone/>
              <a:defRPr/>
            </a:pPr>
            <a:r>
              <a:rPr lang="en-GB" sz="2900" b="1" dirty="0" smtClean="0"/>
              <a:t>25</a:t>
            </a:r>
            <a:r>
              <a:rPr lang="en-GB" sz="2000" b="1" dirty="0"/>
              <a:t>. </a:t>
            </a:r>
            <a:r>
              <a:rPr lang="en-GB" sz="2000" b="1" dirty="0">
                <a:solidFill>
                  <a:schemeClr val="accent2">
                    <a:lumMod val="75000"/>
                  </a:schemeClr>
                </a:solidFill>
              </a:rPr>
              <a:t>Transatlantic Trade and Investment Partnership (TTIP</a:t>
            </a:r>
            <a:r>
              <a:rPr lang="en-GB" sz="2000" b="1" dirty="0" smtClean="0">
                <a:solidFill>
                  <a:schemeClr val="accent2">
                    <a:lumMod val="75000"/>
                  </a:schemeClr>
                </a:solidFill>
              </a:rPr>
              <a:t>):</a:t>
            </a:r>
            <a:endParaRPr lang="en-IE" sz="2900" dirty="0">
              <a:solidFill>
                <a:schemeClr val="accent2">
                  <a:lumMod val="75000"/>
                </a:schemeClr>
              </a:solidFill>
            </a:endParaRPr>
          </a:p>
          <a:p>
            <a:pPr marL="274320" indent="-274320" eaLnBrk="1" fontAlgn="auto" hangingPunct="1">
              <a:spcAft>
                <a:spcPts val="0"/>
              </a:spcAft>
              <a:buClr>
                <a:schemeClr val="accent1">
                  <a:lumMod val="60000"/>
                  <a:lumOff val="40000"/>
                </a:schemeClr>
              </a:buClr>
              <a:buFont typeface="Arial" pitchFamily="34" charset="0"/>
              <a:buChar char="•"/>
              <a:defRPr/>
            </a:pPr>
            <a:r>
              <a:rPr lang="en-IE" sz="2600" b="1" dirty="0" smtClean="0">
                <a:solidFill>
                  <a:schemeClr val="tx1"/>
                </a:solidFill>
              </a:rPr>
              <a:t>…. </a:t>
            </a:r>
            <a:r>
              <a:rPr lang="en-IE" sz="2600" b="1" dirty="0">
                <a:solidFill>
                  <a:schemeClr val="tx1"/>
                </a:solidFill>
              </a:rPr>
              <a:t>resolves that the TEEU oppose the ratification and implementation of this agreement at all forums in which it participates; inform the relevant government agencies of our opposition to TTIP</a:t>
            </a:r>
            <a:r>
              <a:rPr lang="en-IE" sz="2600" b="1" dirty="0">
                <a:solidFill>
                  <a:srgbClr val="FF0000"/>
                </a:solidFill>
              </a:rPr>
              <a:t>; </a:t>
            </a:r>
            <a:r>
              <a:rPr lang="en-IE" sz="2600" b="1" u="sng" dirty="0">
                <a:solidFill>
                  <a:srgbClr val="FF0000"/>
                </a:solidFill>
              </a:rPr>
              <a:t>encourage other trade unions to join us in opposition and </a:t>
            </a:r>
            <a:r>
              <a:rPr lang="en-IE" sz="2600" b="1" u="sng" dirty="0" smtClean="0">
                <a:solidFill>
                  <a:srgbClr val="FF0000"/>
                </a:solidFill>
              </a:rPr>
              <a:t>calls </a:t>
            </a:r>
            <a:r>
              <a:rPr lang="en-IE" sz="2600" b="1" u="sng" dirty="0">
                <a:solidFill>
                  <a:srgbClr val="FF0000"/>
                </a:solidFill>
              </a:rPr>
              <a:t>for its scrapping</a:t>
            </a:r>
            <a:r>
              <a:rPr lang="en-IE" sz="2600" b="1" u="sng" dirty="0" smtClean="0">
                <a:solidFill>
                  <a:srgbClr val="FF0000"/>
                </a:solidFill>
              </a:rPr>
              <a:t>.</a:t>
            </a:r>
          </a:p>
          <a:p>
            <a:pPr marL="274320" indent="-274320" eaLnBrk="1" fontAlgn="auto" hangingPunct="1">
              <a:spcAft>
                <a:spcPts val="0"/>
              </a:spcAft>
              <a:buClr>
                <a:schemeClr val="accent1">
                  <a:lumMod val="60000"/>
                  <a:lumOff val="40000"/>
                </a:schemeClr>
              </a:buClr>
              <a:buFont typeface="Arial" pitchFamily="34" charset="0"/>
              <a:buChar char="•"/>
              <a:defRPr/>
            </a:pPr>
            <a:endParaRPr lang="en-IE" sz="2600" b="1" u="sng" dirty="0">
              <a:solidFill>
                <a:srgbClr val="FF0000"/>
              </a:solidFill>
            </a:endParaRPr>
          </a:p>
          <a:p>
            <a:pPr marL="274320" indent="-274320" eaLnBrk="1" fontAlgn="auto" hangingPunct="1">
              <a:spcAft>
                <a:spcPts val="0"/>
              </a:spcAft>
              <a:buClr>
                <a:schemeClr val="accent1">
                  <a:lumMod val="60000"/>
                  <a:lumOff val="40000"/>
                </a:schemeClr>
              </a:buClr>
              <a:buFont typeface="Arial" pitchFamily="34" charset="0"/>
              <a:buChar char="•"/>
              <a:defRPr/>
            </a:pPr>
            <a:endParaRPr lang="en-IE" sz="2600" b="1" u="sng" dirty="0">
              <a:solidFill>
                <a:srgbClr val="FF0000"/>
              </a:solidFill>
            </a:endParaRPr>
          </a:p>
          <a:p>
            <a:pPr marL="0" indent="0" eaLnBrk="1" fontAlgn="auto" hangingPunct="1">
              <a:spcAft>
                <a:spcPts val="0"/>
              </a:spcAft>
              <a:buClr>
                <a:schemeClr val="accent1">
                  <a:lumMod val="60000"/>
                  <a:lumOff val="40000"/>
                </a:schemeClr>
              </a:buClr>
              <a:buFont typeface="Arial" pitchFamily="34" charset="0"/>
              <a:buNone/>
              <a:defRPr/>
            </a:pPr>
            <a:r>
              <a:rPr lang="en-GB" i="1" dirty="0"/>
              <a:t> </a:t>
            </a:r>
            <a:endParaRPr lang="en-IE"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72707" name="Picture 3"/>
          <p:cNvPicPr>
            <a:picLocks noChangeAspect="1" noChangeArrowheads="1"/>
          </p:cNvPicPr>
          <p:nvPr/>
        </p:nvPicPr>
        <p:blipFill>
          <a:blip r:embed="rId2"/>
          <a:srcRect/>
          <a:stretch>
            <a:fillRect/>
          </a:stretch>
        </p:blipFill>
        <p:spPr bwMode="auto">
          <a:xfrm>
            <a:off x="4149725" y="1268413"/>
            <a:ext cx="1143000" cy="1066800"/>
          </a:xfrm>
          <a:prstGeom prst="rect">
            <a:avLst/>
          </a:prstGeom>
          <a:noFill/>
          <a:ln w="9525">
            <a:noFill/>
            <a:miter lim="800000"/>
            <a:headEnd/>
            <a:tailEnd/>
          </a:ln>
        </p:spPr>
      </p:pic>
      <p:pic>
        <p:nvPicPr>
          <p:cNvPr id="72708" name="Picture 4"/>
          <p:cNvPicPr>
            <a:picLocks noChangeAspect="1" noChangeArrowheads="1"/>
          </p:cNvPicPr>
          <p:nvPr/>
        </p:nvPicPr>
        <p:blipFill>
          <a:blip r:embed="rId3"/>
          <a:srcRect/>
          <a:stretch>
            <a:fillRect/>
          </a:stretch>
        </p:blipFill>
        <p:spPr bwMode="auto">
          <a:xfrm>
            <a:off x="4016375" y="5084763"/>
            <a:ext cx="1441450" cy="1439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714202"/>
          </a:xfrm>
        </p:spPr>
        <p:txBody>
          <a:bodyPr>
            <a:normAutofit fontScale="90000"/>
          </a:bodyPr>
          <a:lstStyle/>
          <a:p>
            <a:pPr algn="ctr" eaLnBrk="1" fontAlgn="auto" hangingPunct="1">
              <a:spcAft>
                <a:spcPts val="0"/>
              </a:spcAft>
              <a:defRPr/>
            </a:pPr>
            <a:r>
              <a:rPr lang="en-IE" sz="4000" dirty="0" smtClean="0">
                <a:solidFill>
                  <a:schemeClr val="accent6">
                    <a:tint val="1000"/>
                  </a:schemeClr>
                </a:solidFill>
                <a:latin typeface="Arial Black" panose="020B0A04020102020204" pitchFamily="34" charset="0"/>
              </a:rPr>
              <a:t/>
            </a:r>
            <a:br>
              <a:rPr lang="en-IE" sz="4000" dirty="0" smtClean="0">
                <a:solidFill>
                  <a:schemeClr val="accent6">
                    <a:tint val="1000"/>
                  </a:schemeClr>
                </a:solidFill>
                <a:latin typeface="Arial Black" panose="020B0A04020102020204" pitchFamily="34" charset="0"/>
              </a:rPr>
            </a:br>
            <a:r>
              <a:rPr lang="en-IE" sz="4000" dirty="0" smtClean="0">
                <a:solidFill>
                  <a:schemeClr val="accent6">
                    <a:tint val="1000"/>
                  </a:schemeClr>
                </a:solidFill>
                <a:latin typeface="Arial Black" panose="020B0A04020102020204" pitchFamily="34" charset="0"/>
              </a:rPr>
              <a:t>The </a:t>
            </a:r>
            <a:r>
              <a:rPr lang="en-IE" sz="4000" dirty="0">
                <a:solidFill>
                  <a:schemeClr val="accent6">
                    <a:tint val="1000"/>
                  </a:schemeClr>
                </a:solidFill>
                <a:latin typeface="Arial Black" panose="020B0A04020102020204" pitchFamily="34" charset="0"/>
              </a:rPr>
              <a:t>People’s Movement</a:t>
            </a:r>
            <a:br>
              <a:rPr lang="en-IE" sz="4000" dirty="0">
                <a:solidFill>
                  <a:schemeClr val="accent6">
                    <a:tint val="1000"/>
                  </a:schemeClr>
                </a:solidFill>
                <a:latin typeface="Arial Black" panose="020B0A04020102020204" pitchFamily="34" charset="0"/>
              </a:rPr>
            </a:br>
            <a:r>
              <a:rPr lang="en-IE" sz="1800" dirty="0" smtClean="0">
                <a:solidFill>
                  <a:schemeClr val="accent5">
                    <a:lumMod val="40000"/>
                    <a:lumOff val="60000"/>
                  </a:schemeClr>
                </a:solidFill>
                <a:latin typeface="Arial Black" panose="020B0A04020102020204" pitchFamily="34" charset="0"/>
              </a:rPr>
              <a:t>The </a:t>
            </a:r>
            <a:r>
              <a:rPr lang="en-IE" sz="1800" dirty="0">
                <a:solidFill>
                  <a:schemeClr val="accent5">
                    <a:lumMod val="40000"/>
                    <a:lumOff val="60000"/>
                  </a:schemeClr>
                </a:solidFill>
                <a:latin typeface="Arial Black" panose="020B0A04020102020204" pitchFamily="34" charset="0"/>
              </a:rPr>
              <a:t>People's Movement campaigns against any measures that further develop the EU into a federal super-state and works to defend and enhance popular sovereignty, democracy and social justice in Ireland.</a:t>
            </a:r>
          </a:p>
        </p:txBody>
      </p:sp>
      <p:sp>
        <p:nvSpPr>
          <p:cNvPr id="73730" name="Rectangle 3"/>
          <p:cNvSpPr>
            <a:spLocks noChangeArrowheads="1"/>
          </p:cNvSpPr>
          <p:nvPr/>
        </p:nvSpPr>
        <p:spPr bwMode="auto">
          <a:xfrm>
            <a:off x="1476375" y="3244850"/>
            <a:ext cx="7583488" cy="6186488"/>
          </a:xfrm>
          <a:prstGeom prst="rect">
            <a:avLst/>
          </a:prstGeom>
          <a:noFill/>
          <a:ln w="9525">
            <a:noFill/>
            <a:miter lim="800000"/>
            <a:headEnd/>
            <a:tailEnd/>
          </a:ln>
        </p:spPr>
        <p:txBody>
          <a:bodyPr>
            <a:spAutoFit/>
          </a:bodyPr>
          <a:lstStyle/>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endParaRPr lang="en-IE" u="sng">
              <a:latin typeface="Tw Cen MT" pitchFamily="34" charset="0"/>
              <a:hlinkClick r:id="rId2"/>
            </a:endParaRPr>
          </a:p>
          <a:p>
            <a:r>
              <a:rPr lang="en-IE" sz="3600" b="1" u="sng">
                <a:solidFill>
                  <a:srgbClr val="FFFF00"/>
                </a:solidFill>
                <a:latin typeface="Tw Cen MT" pitchFamily="34" charset="0"/>
                <a:hlinkClick r:id="rId2"/>
              </a:rPr>
              <a:t>www.people.ie</a:t>
            </a:r>
            <a:r>
              <a:rPr lang="en-IE" sz="3600" b="1">
                <a:solidFill>
                  <a:srgbClr val="FFFF00"/>
                </a:solidFill>
                <a:latin typeface="Tw Cen MT" pitchFamily="34" charset="0"/>
              </a:rPr>
              <a:t> </a:t>
            </a:r>
            <a:r>
              <a:rPr lang="en-IE" b="1">
                <a:solidFill>
                  <a:srgbClr val="FFFF00"/>
                </a:solidFill>
                <a:latin typeface="Tw Cen MT" pitchFamily="34" charset="0"/>
              </a:rPr>
              <a:t> </a:t>
            </a:r>
            <a:r>
              <a:rPr lang="en-IE" sz="3600" b="1" u="sng">
                <a:solidFill>
                  <a:srgbClr val="FFFF00"/>
                </a:solidFill>
                <a:latin typeface="Tw Cen MT" pitchFamily="34" charset="0"/>
                <a:hlinkClick r:id="rId3"/>
              </a:rPr>
              <a:t>post@people.ie</a:t>
            </a:r>
            <a:endParaRPr lang="en-IE" sz="3600" b="1" u="sng">
              <a:solidFill>
                <a:srgbClr val="FFFF00"/>
              </a:solidFill>
              <a:latin typeface="Tw Cen MT" pitchFamily="34" charset="0"/>
            </a:endParaRPr>
          </a:p>
          <a:p>
            <a:endParaRPr lang="en-IE" u="sng">
              <a:solidFill>
                <a:srgbClr val="FFC000"/>
              </a:solidFill>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u="sng">
              <a:latin typeface="Tw Cen MT" pitchFamily="34" charset="0"/>
            </a:endParaRPr>
          </a:p>
          <a:p>
            <a:endParaRPr lang="en-IE">
              <a:latin typeface="Tw Cen MT" pitchFamily="34" charset="0"/>
            </a:endParaRPr>
          </a:p>
        </p:txBody>
      </p:sp>
      <p:pic>
        <p:nvPicPr>
          <p:cNvPr id="73731" name="Picture 6"/>
          <p:cNvPicPr>
            <a:picLocks noChangeAspect="1" noChangeArrowheads="1"/>
          </p:cNvPicPr>
          <p:nvPr/>
        </p:nvPicPr>
        <p:blipFill>
          <a:blip r:embed="rId4"/>
          <a:srcRect l="27959" t="9172" r="38258" b="5621"/>
          <a:stretch>
            <a:fillRect/>
          </a:stretch>
        </p:blipFill>
        <p:spPr bwMode="auto">
          <a:xfrm>
            <a:off x="5267325" y="2133600"/>
            <a:ext cx="2592388" cy="3527425"/>
          </a:xfrm>
          <a:prstGeom prst="rect">
            <a:avLst/>
          </a:prstGeom>
          <a:noFill/>
          <a:ln w="9525">
            <a:noFill/>
            <a:miter lim="800000"/>
            <a:headEnd/>
            <a:tailEnd/>
          </a:ln>
        </p:spPr>
      </p:pic>
      <p:pic>
        <p:nvPicPr>
          <p:cNvPr id="73732" name="Picture 5"/>
          <p:cNvPicPr>
            <a:picLocks noChangeAspect="1" noChangeArrowheads="1"/>
          </p:cNvPicPr>
          <p:nvPr/>
        </p:nvPicPr>
        <p:blipFill>
          <a:blip r:embed="rId5"/>
          <a:srcRect l="40973" t="35307" r="40555" b="16791"/>
          <a:stretch>
            <a:fillRect/>
          </a:stretch>
        </p:blipFill>
        <p:spPr bwMode="auto">
          <a:xfrm>
            <a:off x="1619250" y="2133600"/>
            <a:ext cx="2665413" cy="3527425"/>
          </a:xfrm>
          <a:prstGeom prst="rect">
            <a:avLst/>
          </a:prstGeom>
          <a:noFill/>
          <a:ln w="9525">
            <a:noFill/>
            <a:miter lim="800000"/>
            <a:headEnd/>
            <a:tailEnd/>
          </a:ln>
        </p:spPr>
      </p:pic>
      <p:sp>
        <p:nvSpPr>
          <p:cNvPr id="73733" name="Content Placeholder 4"/>
          <p:cNvSpPr>
            <a:spLocks noGrp="1"/>
          </p:cNvSpPr>
          <p:nvPr>
            <p:ph idx="1"/>
          </p:nvPr>
        </p:nvSpPr>
        <p:spPr/>
        <p:txBody>
          <a:bodyPr/>
          <a:lstStyle/>
          <a:p>
            <a:pPr eaLnBrk="1" hangingPunct="1"/>
            <a:r>
              <a:rPr lang="en-IE" sz="800" smtClean="0"/>
              <a: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dirty="0" smtClean="0">
                <a:solidFill>
                  <a:srgbClr val="C00000"/>
                </a:solidFill>
                <a:latin typeface="Arial Black" panose="020B0A04020102020204" pitchFamily="34" charset="0"/>
              </a:rPr>
              <a:t>Also on Facebook</a:t>
            </a:r>
            <a:endParaRPr lang="en-IE" dirty="0">
              <a:solidFill>
                <a:srgbClr val="C00000"/>
              </a:solidFill>
              <a:latin typeface="Arial Black" panose="020B0A04020102020204" pitchFamily="34" charset="0"/>
            </a:endParaRPr>
          </a:p>
        </p:txBody>
      </p:sp>
      <p:pic>
        <p:nvPicPr>
          <p:cNvPr id="74754" name="Content Placeholder 5"/>
          <p:cNvPicPr>
            <a:picLocks noGrp="1"/>
          </p:cNvPicPr>
          <p:nvPr>
            <p:ph idx="1"/>
          </p:nvPr>
        </p:nvPicPr>
        <p:blipFill>
          <a:blip r:embed="rId2"/>
          <a:srcRect l="18066" t="6760" r="37250" b="46822"/>
          <a:stretch>
            <a:fillRect/>
          </a:stretch>
        </p:blipFill>
        <p:spPr>
          <a:xfrm>
            <a:off x="1530350" y="1600200"/>
            <a:ext cx="5935663" cy="3468688"/>
          </a:xfr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78098"/>
          </a:xfrm>
        </p:spPr>
        <p:txBody>
          <a:bodyPr>
            <a:noAutofit/>
          </a:bodyPr>
          <a:lstStyle/>
          <a:p>
            <a:pPr algn="ctr" eaLnBrk="1" fontAlgn="auto" hangingPunct="1">
              <a:spcAft>
                <a:spcPts val="0"/>
              </a:spcAft>
              <a:defRPr/>
            </a:pPr>
            <a:r>
              <a:rPr lang="en-IE" sz="3200" dirty="0" smtClean="0">
                <a:solidFill>
                  <a:schemeClr val="accent6">
                    <a:tint val="1000"/>
                  </a:schemeClr>
                </a:solidFill>
              </a:rPr>
              <a:t>Why is Ireland not involved in negotiations?</a:t>
            </a:r>
            <a:endParaRPr lang="en-IE" sz="3200" dirty="0">
              <a:solidFill>
                <a:schemeClr val="accent6">
                  <a:tint val="1000"/>
                </a:schemeClr>
              </a:solidFill>
            </a:endParaRPr>
          </a:p>
        </p:txBody>
      </p:sp>
      <p:sp>
        <p:nvSpPr>
          <p:cNvPr id="3" name="Content Placeholder 2"/>
          <p:cNvSpPr>
            <a:spLocks noGrp="1"/>
          </p:cNvSpPr>
          <p:nvPr>
            <p:ph idx="1"/>
          </p:nvPr>
        </p:nvSpPr>
        <p:spPr>
          <a:xfrm>
            <a:off x="457200" y="1196975"/>
            <a:ext cx="8229600" cy="4929188"/>
          </a:xfrm>
        </p:spPr>
        <p:txBody>
          <a:bodyPr rtlCol="0">
            <a:normAutofit/>
          </a:bodyPr>
          <a:lstStyle/>
          <a:p>
            <a:pPr marL="0" indent="0" eaLnBrk="1" fontAlgn="auto" hangingPunct="1">
              <a:spcAft>
                <a:spcPts val="0"/>
              </a:spcAft>
              <a:buClr>
                <a:schemeClr val="accent1">
                  <a:lumMod val="60000"/>
                  <a:lumOff val="40000"/>
                </a:schemeClr>
              </a:buClr>
              <a:buFont typeface="Arial" pitchFamily="34" charset="0"/>
              <a:buNone/>
              <a:defRPr/>
            </a:pPr>
            <a:r>
              <a:rPr lang="en-IE" b="1" dirty="0" smtClean="0"/>
              <a:t>The EU is negotiating the treaty on our behalf as a result of our acceptance of the Lisbon Treaty. </a:t>
            </a:r>
            <a:r>
              <a:rPr lang="en-US" b="1" dirty="0" smtClean="0"/>
              <a:t>The Union acquired legal </a:t>
            </a:r>
            <a:r>
              <a:rPr lang="en-US" b="1" dirty="0"/>
              <a:t>personality and thus </a:t>
            </a:r>
            <a:r>
              <a:rPr lang="en-US" b="1" dirty="0" smtClean="0"/>
              <a:t>altered </a:t>
            </a:r>
            <a:r>
              <a:rPr lang="en-US" b="1" dirty="0"/>
              <a:t>the legal relationship between the </a:t>
            </a:r>
            <a:r>
              <a:rPr lang="en-US" b="1" dirty="0" smtClean="0"/>
              <a:t>itself and </a:t>
            </a:r>
            <a:r>
              <a:rPr lang="en-US" b="1" dirty="0"/>
              <a:t>its member-states.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r>
              <a:rPr lang="en-US" b="1" dirty="0" smtClean="0"/>
              <a:t>Article </a:t>
            </a:r>
            <a:r>
              <a:rPr lang="en-US" b="1" dirty="0"/>
              <a:t>3 </a:t>
            </a:r>
            <a:r>
              <a:rPr lang="en-US" b="1" dirty="0" smtClean="0"/>
              <a:t> </a:t>
            </a:r>
            <a:r>
              <a:rPr lang="en-US" b="1" dirty="0"/>
              <a:t>of the Treaty on European Union includes a system ensuring that competition is not distorted.” </a:t>
            </a:r>
            <a:r>
              <a:rPr lang="en-US" b="1" dirty="0" smtClean="0"/>
              <a:t>So</a:t>
            </a:r>
            <a:r>
              <a:rPr lang="en-US" b="1" dirty="0"/>
              <a:t>, undistorted competition </a:t>
            </a:r>
            <a:r>
              <a:rPr lang="en-US" b="1" dirty="0" smtClean="0"/>
              <a:t>became </a:t>
            </a:r>
            <a:r>
              <a:rPr lang="en-US" b="1" dirty="0"/>
              <a:t>one of the </a:t>
            </a:r>
            <a:r>
              <a:rPr lang="en-US" b="1" dirty="0" smtClean="0"/>
              <a:t>European</a:t>
            </a:r>
            <a:r>
              <a:rPr lang="en-IE" b="1" dirty="0"/>
              <a:t> </a:t>
            </a:r>
            <a:r>
              <a:rPr lang="en-US" b="1" dirty="0" smtClean="0"/>
              <a:t>Union’s </a:t>
            </a:r>
            <a:r>
              <a:rPr lang="en-US" b="1" dirty="0"/>
              <a:t>organising principles.</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a:p>
        </p:txBody>
      </p:sp>
      <p:pic>
        <p:nvPicPr>
          <p:cNvPr id="19459" name="Picture 3"/>
          <p:cNvPicPr>
            <a:picLocks noChangeAspect="1" noChangeArrowheads="1"/>
          </p:cNvPicPr>
          <p:nvPr/>
        </p:nvPicPr>
        <p:blipFill>
          <a:blip r:embed="rId2"/>
          <a:srcRect/>
          <a:stretch>
            <a:fillRect/>
          </a:stretch>
        </p:blipFill>
        <p:spPr bwMode="auto">
          <a:xfrm>
            <a:off x="2987675" y="4581525"/>
            <a:ext cx="2903538" cy="2017713"/>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eaLnBrk="1" fontAlgn="auto" hangingPunct="1">
              <a:spcAft>
                <a:spcPts val="0"/>
              </a:spcAft>
              <a:defRPr/>
            </a:pPr>
            <a:r>
              <a:rPr lang="en-IE" dirty="0" smtClean="0">
                <a:solidFill>
                  <a:srgbClr val="C00000"/>
                </a:solidFill>
                <a:latin typeface="Arial Black" panose="020B0A04020102020204" pitchFamily="34" charset="0"/>
              </a:rPr>
              <a:t>Thanks for listening – keep up the fight!</a:t>
            </a:r>
            <a:endParaRPr lang="en-IE" dirty="0">
              <a:solidFill>
                <a:srgbClr val="C00000"/>
              </a:solidFill>
              <a:latin typeface="Arial Black" panose="020B0A04020102020204" pitchFamily="34" charset="0"/>
            </a:endParaRPr>
          </a:p>
        </p:txBody>
      </p:sp>
      <p:pic>
        <p:nvPicPr>
          <p:cNvPr id="75778" name="Picture 2"/>
          <p:cNvPicPr>
            <a:picLocks noGrp="1" noChangeAspect="1" noChangeArrowheads="1"/>
          </p:cNvPicPr>
          <p:nvPr>
            <p:ph idx="1"/>
          </p:nvPr>
        </p:nvPicPr>
        <p:blipFill>
          <a:blip r:embed="rId2"/>
          <a:srcRect l="5264" t="35638" r="8244" b="4846"/>
          <a:stretch>
            <a:fillRect/>
          </a:stretch>
        </p:blipFill>
        <p:spPr>
          <a:xfrm>
            <a:off x="1042988" y="2276475"/>
            <a:ext cx="6769100" cy="3529013"/>
          </a:xfr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600" dirty="0" smtClean="0">
                <a:solidFill>
                  <a:srgbClr val="FF0000"/>
                </a:solidFill>
              </a:rPr>
              <a:t>Is TTIP a </a:t>
            </a:r>
            <a:r>
              <a:rPr lang="en-IE" sz="6600" dirty="0">
                <a:solidFill>
                  <a:srgbClr val="FF0000"/>
                </a:solidFill>
              </a:rPr>
              <a:t>T</a:t>
            </a:r>
            <a:r>
              <a:rPr lang="en-IE" sz="6600" dirty="0" smtClean="0">
                <a:solidFill>
                  <a:srgbClr val="FF0000"/>
                </a:solidFill>
              </a:rPr>
              <a:t>rade Deal?</a:t>
            </a:r>
            <a:endParaRPr lang="en-IE" sz="6600" dirty="0">
              <a:solidFill>
                <a:srgbClr val="FF0000"/>
              </a:solidFill>
            </a:endParaRPr>
          </a:p>
        </p:txBody>
      </p:sp>
      <p:sp>
        <p:nvSpPr>
          <p:cNvPr id="3" name="Content Placeholder 2"/>
          <p:cNvSpPr>
            <a:spLocks noGrp="1"/>
          </p:cNvSpPr>
          <p:nvPr>
            <p:ph idx="1"/>
          </p:nvPr>
        </p:nvSpPr>
        <p:spPr>
          <a:xfrm>
            <a:off x="457200" y="1196975"/>
            <a:ext cx="8229600" cy="4895850"/>
          </a:xfrm>
        </p:spPr>
        <p:txBody>
          <a:bodyPr rtlCol="0">
            <a:noAutofit/>
          </a:bodyPr>
          <a:lstStyle/>
          <a:p>
            <a:pPr marL="0" indent="0" eaLnBrk="1" fontAlgn="auto" hangingPunct="1">
              <a:spcAft>
                <a:spcPts val="0"/>
              </a:spcAft>
              <a:buClr>
                <a:schemeClr val="accent1">
                  <a:lumMod val="60000"/>
                  <a:lumOff val="40000"/>
                </a:schemeClr>
              </a:buClr>
              <a:buFont typeface="Arial" pitchFamily="34" charset="0"/>
              <a:buNone/>
              <a:defRPr/>
            </a:pPr>
            <a:endParaRPr lang="en-US" sz="1100"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The </a:t>
            </a:r>
            <a:r>
              <a:rPr lang="en-US" b="1" dirty="0"/>
              <a:t>main goal of TTIP </a:t>
            </a:r>
            <a:r>
              <a:rPr lang="en-US" b="1" dirty="0" smtClean="0"/>
              <a:t>is to </a:t>
            </a:r>
            <a:r>
              <a:rPr lang="en-US" b="1" dirty="0"/>
              <a:t>remove </a:t>
            </a:r>
            <a:r>
              <a:rPr lang="en-US" b="1" i="1" dirty="0"/>
              <a:t>regulatory ‘barriers’ </a:t>
            </a:r>
            <a:r>
              <a:rPr lang="en-US" b="1" dirty="0"/>
              <a:t>which restrict the potential profits to be made by transnational corporations on both sides of the Atlantic</a:t>
            </a:r>
            <a:r>
              <a:rPr lang="en-US"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 These </a:t>
            </a:r>
            <a:r>
              <a:rPr lang="en-US" b="1" dirty="0"/>
              <a:t>‘barriers’ are in reality some of our most prized social standards and environmental regulations, such as labour rights, food safety rules, regulations on the use of toxic </a:t>
            </a:r>
            <a:r>
              <a:rPr lang="en-US" b="1" dirty="0" smtClean="0"/>
              <a:t>chemicals, digital </a:t>
            </a:r>
            <a:r>
              <a:rPr lang="en-US" b="1" dirty="0"/>
              <a:t>privacy laws and even </a:t>
            </a:r>
            <a:r>
              <a:rPr lang="en-US" b="1" dirty="0" smtClean="0"/>
              <a:t>banking </a:t>
            </a:r>
            <a:r>
              <a:rPr lang="en-US" b="1" dirty="0"/>
              <a:t>safeguards introduced </a:t>
            </a:r>
            <a:r>
              <a:rPr lang="en-US" b="1" dirty="0" smtClean="0"/>
              <a:t>to </a:t>
            </a:r>
            <a:r>
              <a:rPr lang="en-US" b="1" dirty="0"/>
              <a:t>prevent a repeat of the </a:t>
            </a:r>
            <a:r>
              <a:rPr lang="en-US" b="1" dirty="0" smtClean="0"/>
              <a:t>financial </a:t>
            </a:r>
            <a:r>
              <a:rPr lang="en-US" b="1" dirty="0"/>
              <a:t>crisis</a:t>
            </a:r>
            <a:r>
              <a:rPr lang="en-US" b="1" dirty="0" smtClean="0"/>
              <a:t>.</a:t>
            </a:r>
          </a:p>
          <a:p>
            <a:pPr marL="274320" indent="-274320" eaLnBrk="1" fontAlgn="auto" hangingPunct="1">
              <a:spcAft>
                <a:spcPts val="0"/>
              </a:spcAft>
              <a:buClr>
                <a:schemeClr val="accent1">
                  <a:lumMod val="60000"/>
                  <a:lumOff val="40000"/>
                </a:schemeClr>
              </a:buClr>
              <a:buFont typeface="Arial" pitchFamily="34" charset="0"/>
              <a:buChar char="•"/>
              <a:defRPr/>
            </a:pPr>
            <a:r>
              <a:rPr lang="en-US" sz="2800" b="1" dirty="0" smtClean="0"/>
              <a:t> </a:t>
            </a:r>
            <a:endParaRPr lang="en-IE" sz="2800" b="1" dirty="0"/>
          </a:p>
        </p:txBody>
      </p:sp>
      <p:pic>
        <p:nvPicPr>
          <p:cNvPr id="20483" name="Picture 2"/>
          <p:cNvPicPr>
            <a:picLocks noChangeAspect="1" noChangeArrowheads="1"/>
          </p:cNvPicPr>
          <p:nvPr/>
        </p:nvPicPr>
        <p:blipFill>
          <a:blip r:embed="rId2"/>
          <a:srcRect/>
          <a:stretch>
            <a:fillRect/>
          </a:stretch>
        </p:blipFill>
        <p:spPr bwMode="auto">
          <a:xfrm>
            <a:off x="2897188" y="4598988"/>
            <a:ext cx="3624262" cy="201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600" dirty="0">
                <a:solidFill>
                  <a:srgbClr val="FF0000"/>
                </a:solidFill>
              </a:rPr>
              <a:t>Is </a:t>
            </a:r>
            <a:r>
              <a:rPr lang="en-IE" sz="6600" dirty="0" smtClean="0">
                <a:solidFill>
                  <a:srgbClr val="FF0000"/>
                </a:solidFill>
              </a:rPr>
              <a:t>TTIP </a:t>
            </a:r>
            <a:r>
              <a:rPr lang="en-IE" sz="6600" dirty="0">
                <a:solidFill>
                  <a:srgbClr val="FF0000"/>
                </a:solidFill>
              </a:rPr>
              <a:t>a Trade Deal?</a:t>
            </a:r>
          </a:p>
        </p:txBody>
      </p:sp>
      <p:sp>
        <p:nvSpPr>
          <p:cNvPr id="3" name="Content Placeholder 2"/>
          <p:cNvSpPr>
            <a:spLocks noGrp="1"/>
          </p:cNvSpPr>
          <p:nvPr>
            <p:ph idx="1"/>
          </p:nvPr>
        </p:nvSpPr>
        <p:spPr/>
        <p:txBody>
          <a:bodyPr rtlCol="0">
            <a:normAutofit lnSpcReduction="10000"/>
          </a:bodyPr>
          <a:lstStyle/>
          <a:p>
            <a:pPr marL="2867025" indent="-2867025" eaLnBrk="1" fontAlgn="auto" hangingPunct="1">
              <a:spcAft>
                <a:spcPts val="0"/>
              </a:spcAft>
              <a:buClr>
                <a:schemeClr val="accent1">
                  <a:lumMod val="60000"/>
                  <a:lumOff val="40000"/>
                </a:schemeClr>
              </a:buClr>
              <a:buFont typeface="Arial" pitchFamily="34" charset="0"/>
              <a:buChar char="•"/>
              <a:defRPr/>
            </a:pPr>
            <a:r>
              <a:rPr lang="en-US" b="1" dirty="0" smtClean="0"/>
              <a:t>TTIP </a:t>
            </a:r>
            <a:r>
              <a:rPr lang="en-US" b="1" dirty="0"/>
              <a:t>also seeks to create new markets by opening up public services and government procurement contracts to competition from transnational corporations,  threatening to introduce a further wave of privatisations in key sectors, such as health and education. </a:t>
            </a:r>
            <a:endParaRPr lang="en-US" b="1" dirty="0" smtClean="0"/>
          </a:p>
          <a:p>
            <a:pPr marL="0" indent="0" eaLnBrk="1" fontAlgn="auto" hangingPunct="1">
              <a:spcAft>
                <a:spcPts val="0"/>
              </a:spcAft>
              <a:buClr>
                <a:schemeClr val="accent1">
                  <a:lumMod val="60000"/>
                  <a:lumOff val="40000"/>
                </a:schemeClr>
              </a:buClr>
              <a:buFont typeface="Arial" pitchFamily="34" charset="0"/>
              <a:buNone/>
              <a:defRPr/>
            </a:pP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r>
              <a:rPr lang="en-US" b="1" dirty="0" smtClean="0"/>
              <a:t>Most </a:t>
            </a:r>
            <a:r>
              <a:rPr lang="en-US" b="1" dirty="0"/>
              <a:t>worrying of all, TTIP seeks to grant foreign investors a new right to sue sovereign governments in front of ad hoc arbitration tribunals for loss of profits resulting from public policy decisions. </a:t>
            </a:r>
            <a:endParaRPr lang="en-US" b="1" dirty="0" smtClean="0"/>
          </a:p>
          <a:p>
            <a:pPr marL="274320" indent="-274320" eaLnBrk="1" fontAlgn="auto" hangingPunct="1">
              <a:spcAft>
                <a:spcPts val="0"/>
              </a:spcAft>
              <a:buClr>
                <a:schemeClr val="accent1">
                  <a:lumMod val="60000"/>
                  <a:lumOff val="40000"/>
                </a:schemeClr>
              </a:buClr>
              <a:buFont typeface="Arial" pitchFamily="34" charset="0"/>
              <a:buChar char="•"/>
              <a:defRPr/>
            </a:pPr>
            <a:endParaRPr lang="en-US"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21507" name="Picture 2"/>
          <p:cNvPicPr>
            <a:picLocks noChangeAspect="1" noChangeArrowheads="1"/>
          </p:cNvPicPr>
          <p:nvPr/>
        </p:nvPicPr>
        <p:blipFill>
          <a:blip r:embed="rId2"/>
          <a:srcRect/>
          <a:stretch>
            <a:fillRect/>
          </a:stretch>
        </p:blipFill>
        <p:spPr bwMode="auto">
          <a:xfrm>
            <a:off x="323850" y="1712913"/>
            <a:ext cx="2970213" cy="2089150"/>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lstStyle/>
          <a:p>
            <a:pPr algn="ctr" eaLnBrk="1" fontAlgn="auto" hangingPunct="1">
              <a:spcAft>
                <a:spcPts val="0"/>
              </a:spcAft>
              <a:defRPr/>
            </a:pPr>
            <a:r>
              <a:rPr lang="en-IE" sz="6600" dirty="0">
                <a:solidFill>
                  <a:schemeClr val="accent6">
                    <a:tint val="1000"/>
                  </a:schemeClr>
                </a:solidFill>
              </a:rPr>
              <a:t>Is </a:t>
            </a:r>
            <a:r>
              <a:rPr lang="en-IE" sz="6600" dirty="0" smtClean="0">
                <a:solidFill>
                  <a:schemeClr val="accent6">
                    <a:tint val="1000"/>
                  </a:schemeClr>
                </a:solidFill>
              </a:rPr>
              <a:t>TTIP </a:t>
            </a:r>
            <a:r>
              <a:rPr lang="en-IE" sz="6600" dirty="0">
                <a:solidFill>
                  <a:schemeClr val="accent6">
                    <a:tint val="1000"/>
                  </a:schemeClr>
                </a:solidFill>
              </a:rPr>
              <a:t>a Trade Deal?</a:t>
            </a:r>
          </a:p>
        </p:txBody>
      </p:sp>
      <p:sp>
        <p:nvSpPr>
          <p:cNvPr id="3" name="Content Placeholder 2"/>
          <p:cNvSpPr>
            <a:spLocks noGrp="1"/>
          </p:cNvSpPr>
          <p:nvPr>
            <p:ph idx="1"/>
          </p:nvPr>
        </p:nvSpPr>
        <p:spPr>
          <a:xfrm>
            <a:off x="457200" y="1412875"/>
            <a:ext cx="8229600" cy="4713288"/>
          </a:xfrm>
        </p:spPr>
        <p:txBody>
          <a:bodyPr rtlCol="0">
            <a:normAutofit/>
          </a:bodyPr>
          <a:lstStyle/>
          <a:p>
            <a:pPr marL="0" indent="0" eaLnBrk="1" fontAlgn="auto" hangingPunct="1">
              <a:spcAft>
                <a:spcPts val="0"/>
              </a:spcAft>
              <a:buClr>
                <a:schemeClr val="accent1">
                  <a:lumMod val="60000"/>
                  <a:lumOff val="40000"/>
                </a:schemeClr>
              </a:buClr>
              <a:buFont typeface="Arial" pitchFamily="34" charset="0"/>
              <a:buNone/>
              <a:defRPr/>
            </a:pPr>
            <a:r>
              <a:rPr lang="en-US" b="1" dirty="0" smtClean="0"/>
              <a:t>This </a:t>
            </a:r>
            <a:r>
              <a:rPr lang="en-US" b="1" dirty="0"/>
              <a:t>‘investor-State dispute settlement’ (ISDS) mechanism effectively elevates transnational capital to a status equivalent to the nation-state itself, and threatens to undermine the most basic principles of democracy in EU member states</a:t>
            </a:r>
            <a:r>
              <a:rPr lang="en-US" b="1" dirty="0" smtClean="0"/>
              <a:t>.</a:t>
            </a:r>
            <a:endParaRPr lang="en-IE" b="1" dirty="0"/>
          </a:p>
          <a:p>
            <a:pPr marL="0" indent="0" eaLnBrk="1" fontAlgn="auto" hangingPunct="1">
              <a:spcAft>
                <a:spcPts val="0"/>
              </a:spcAft>
              <a:buClr>
                <a:schemeClr val="accent1">
                  <a:lumMod val="60000"/>
                  <a:lumOff val="40000"/>
                </a:schemeClr>
              </a:buClr>
              <a:buFont typeface="Arial" pitchFamily="34" charset="0"/>
              <a:buNone/>
              <a:defRPr/>
            </a:pPr>
            <a:r>
              <a:rPr lang="en-US" b="1" dirty="0"/>
              <a:t> </a:t>
            </a:r>
            <a:endParaRPr lang="en-IE" b="1" dirty="0"/>
          </a:p>
          <a:p>
            <a:pPr marL="0" indent="0" eaLnBrk="1" fontAlgn="auto" hangingPunct="1">
              <a:spcAft>
                <a:spcPts val="0"/>
              </a:spcAft>
              <a:buClr>
                <a:schemeClr val="accent1">
                  <a:lumMod val="60000"/>
                  <a:lumOff val="40000"/>
                </a:schemeClr>
              </a:buClr>
              <a:buFont typeface="Arial" pitchFamily="34" charset="0"/>
              <a:buNone/>
              <a:defRPr/>
            </a:pPr>
            <a:r>
              <a:rPr lang="en-US" b="1" dirty="0" smtClean="0"/>
              <a:t>TTIP </a:t>
            </a:r>
            <a:r>
              <a:rPr lang="en-US" b="1" dirty="0"/>
              <a:t>is therefore correctly understood not as a negotiation between two competing trading partners, but as an attempt by transnational corporations to open up and deregulate markets on both sides of the Atlantic.</a:t>
            </a:r>
            <a:endParaRPr lang="en-IE"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pic>
        <p:nvPicPr>
          <p:cNvPr id="22531" name="Picture 3"/>
          <p:cNvPicPr>
            <a:picLocks noChangeAspect="1" noChangeArrowheads="1"/>
          </p:cNvPicPr>
          <p:nvPr/>
        </p:nvPicPr>
        <p:blipFill>
          <a:blip r:embed="rId2"/>
          <a:srcRect/>
          <a:stretch>
            <a:fillRect/>
          </a:stretch>
        </p:blipFill>
        <p:spPr bwMode="auto">
          <a:xfrm>
            <a:off x="2484438" y="5084763"/>
            <a:ext cx="3157537" cy="14843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eaLnBrk="1" fontAlgn="auto" hangingPunct="1">
              <a:spcAft>
                <a:spcPts val="0"/>
              </a:spcAft>
              <a:defRPr/>
            </a:pPr>
            <a:r>
              <a:rPr lang="en-IE" sz="6600" dirty="0" smtClean="0">
                <a:solidFill>
                  <a:schemeClr val="accent6">
                    <a:tint val="1000"/>
                  </a:schemeClr>
                </a:solidFill>
              </a:rPr>
              <a:t>Who’s involved?</a:t>
            </a:r>
            <a:endParaRPr lang="en-IE" sz="6600" dirty="0">
              <a:solidFill>
                <a:schemeClr val="accent6">
                  <a:tint val="1000"/>
                </a:schemeClr>
              </a:solidFill>
            </a:endParaRPr>
          </a:p>
        </p:txBody>
      </p:sp>
      <p:sp>
        <p:nvSpPr>
          <p:cNvPr id="3" name="Content Placeholder 2"/>
          <p:cNvSpPr>
            <a:spLocks noGrp="1"/>
          </p:cNvSpPr>
          <p:nvPr>
            <p:ph idx="1"/>
          </p:nvPr>
        </p:nvSpPr>
        <p:spPr/>
        <p:txBody>
          <a:bodyPr rtlCol="0">
            <a:normAutofit fontScale="92500" lnSpcReduction="20000"/>
          </a:bodyPr>
          <a:lstStyle/>
          <a:p>
            <a:pPr marL="274320" indent="-274320" eaLnBrk="1" fontAlgn="auto" hangingPunct="1">
              <a:spcAft>
                <a:spcPts val="0"/>
              </a:spcAft>
              <a:buClr>
                <a:schemeClr val="accent1">
                  <a:lumMod val="60000"/>
                  <a:lumOff val="40000"/>
                </a:schemeClr>
              </a:buClr>
              <a:buFont typeface="Arial" pitchFamily="34" charset="0"/>
              <a:buChar char="•"/>
              <a:defRPr/>
            </a:pPr>
            <a:r>
              <a:rPr lang="en-US" sz="2800" b="1" dirty="0"/>
              <a:t>On both sides of the Atlantic, the main stakeholders consulted have been lobbyists representing some of the biggest multinational corporations in the world. In </a:t>
            </a:r>
            <a:r>
              <a:rPr lang="en-US" sz="2800" b="1" dirty="0" smtClean="0"/>
              <a:t>BRUSSELS</a:t>
            </a:r>
            <a:r>
              <a:rPr lang="en-US" sz="2800" b="1" dirty="0"/>
              <a:t> </a:t>
            </a:r>
            <a:r>
              <a:rPr lang="en-US" sz="2800" b="1" dirty="0">
                <a:solidFill>
                  <a:schemeClr val="tx1"/>
                </a:solidFill>
                <a:hlinkClick r:id="rId3"/>
              </a:rPr>
              <a:t>over </a:t>
            </a:r>
            <a:r>
              <a:rPr lang="en-US" sz="2800" b="1" dirty="0" smtClean="0">
                <a:solidFill>
                  <a:schemeClr val="tx1"/>
                </a:solidFill>
                <a:hlinkClick r:id="rId3"/>
              </a:rPr>
              <a:t>92% </a:t>
            </a:r>
            <a:r>
              <a:rPr lang="en-US" sz="2800" b="1" dirty="0">
                <a:solidFill>
                  <a:schemeClr val="tx1"/>
                </a:solidFill>
                <a:hlinkClick r:id="rId3"/>
              </a:rPr>
              <a:t>of preparatory meetings were with business groups</a:t>
            </a:r>
            <a:r>
              <a:rPr lang="en-US" sz="2800" b="1" dirty="0"/>
              <a:t> according to documents garnered from a freedom of information </a:t>
            </a:r>
            <a:r>
              <a:rPr lang="en-US" sz="2800" b="1" dirty="0" smtClean="0"/>
              <a:t>request.</a:t>
            </a:r>
          </a:p>
          <a:p>
            <a:pPr marL="274320" indent="-274320" eaLnBrk="1" fontAlgn="auto" hangingPunct="1">
              <a:spcAft>
                <a:spcPts val="0"/>
              </a:spcAft>
              <a:buClr>
                <a:schemeClr val="accent1">
                  <a:lumMod val="60000"/>
                  <a:lumOff val="40000"/>
                </a:schemeClr>
              </a:buClr>
              <a:buFont typeface="Arial" pitchFamily="34" charset="0"/>
              <a:buChar char="•"/>
              <a:defRPr/>
            </a:pPr>
            <a:endParaRPr lang="en-US" sz="2800" b="1" dirty="0"/>
          </a:p>
          <a:p>
            <a:pPr marL="274320" indent="-274320" eaLnBrk="1" fontAlgn="auto" hangingPunct="1">
              <a:spcAft>
                <a:spcPts val="0"/>
              </a:spcAft>
              <a:buClr>
                <a:schemeClr val="accent1">
                  <a:lumMod val="60000"/>
                  <a:lumOff val="40000"/>
                </a:schemeClr>
              </a:buClr>
              <a:buFont typeface="Arial" pitchFamily="34" charset="0"/>
              <a:buChar char="•"/>
              <a:defRPr/>
            </a:pPr>
            <a:r>
              <a:rPr lang="en-US" sz="2800" b="1" dirty="0" smtClean="0"/>
              <a:t> While over </a:t>
            </a:r>
            <a:r>
              <a:rPr lang="en-US" sz="2800" b="1" dirty="0"/>
              <a:t>in </a:t>
            </a:r>
            <a:r>
              <a:rPr lang="en-US" sz="2800" b="1" dirty="0" smtClean="0"/>
              <a:t>WASHINGTON, </a:t>
            </a:r>
            <a:r>
              <a:rPr lang="en-US" sz="2800" b="1" dirty="0"/>
              <a:t>the trade advisory system is dominated by </a:t>
            </a:r>
            <a:r>
              <a:rPr lang="en-US" sz="2800" b="1" u="sng" dirty="0">
                <a:solidFill>
                  <a:schemeClr val="bg2">
                    <a:lumMod val="50000"/>
                    <a:lumOff val="50000"/>
                  </a:schemeClr>
                </a:solidFill>
              </a:rPr>
              <a:t>industry pressure groups,</a:t>
            </a:r>
            <a:r>
              <a:rPr lang="en-US" sz="2800" b="1" u="sng" dirty="0"/>
              <a:t> </a:t>
            </a:r>
            <a:r>
              <a:rPr lang="en-US" sz="2800" b="1" u="sng" dirty="0">
                <a:solidFill>
                  <a:schemeClr val="bg2">
                    <a:lumMod val="50000"/>
                    <a:lumOff val="50000"/>
                  </a:schemeClr>
                </a:solidFill>
              </a:rPr>
              <a:t>accounting for 85% of seats. </a:t>
            </a:r>
            <a:r>
              <a:rPr lang="en-US" sz="2800" b="1" dirty="0"/>
              <a:t>Concerns regarding the risks to the environment, workers or health and safety regulation are therefore secondary.</a:t>
            </a:r>
            <a:endParaRPr lang="en-IE" sz="2800" b="1" dirty="0"/>
          </a:p>
          <a:p>
            <a:pPr marL="274320" indent="-274320" eaLnBrk="1" fontAlgn="auto" hangingPunct="1">
              <a:spcAft>
                <a:spcPts val="0"/>
              </a:spcAft>
              <a:buClr>
                <a:schemeClr val="accent1">
                  <a:lumMod val="60000"/>
                  <a:lumOff val="40000"/>
                </a:schemeClr>
              </a:buClr>
              <a:buFont typeface="Arial" pitchFamily="34" charset="0"/>
              <a:buChar char="•"/>
              <a:defRPr/>
            </a:pPr>
            <a:endParaRPr lang="en-IE" dirty="0"/>
          </a:p>
        </p:txBody>
      </p:sp>
    </p:spTree>
  </p:cSld>
  <p:clrMapOvr>
    <a:masterClrMapping/>
  </p:clrMapOvr>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themeOverride>
</file>

<file path=docProps/app.xml><?xml version="1.0" encoding="utf-8"?>
<Properties xmlns="http://schemas.openxmlformats.org/officeDocument/2006/extended-properties" xmlns:vt="http://schemas.openxmlformats.org/officeDocument/2006/docPropsVTypes">
  <Template>Thatch</Template>
  <TotalTime>5403</TotalTime>
  <Words>3872</Words>
  <Application>Microsoft Office PowerPoint</Application>
  <PresentationFormat>On-screen Show (4:3)</PresentationFormat>
  <Paragraphs>299</Paragraphs>
  <Slides>50</Slides>
  <Notes>12</Notes>
  <HiddenSlides>0</HiddenSlides>
  <MMClips>0</MMClips>
  <ScaleCrop>false</ScaleCrop>
  <HeadingPairs>
    <vt:vector size="6" baseType="variant">
      <vt:variant>
        <vt:lpstr>Fonts Used</vt:lpstr>
      </vt:variant>
      <vt:variant>
        <vt:i4>6</vt:i4>
      </vt:variant>
      <vt:variant>
        <vt:lpstr>Design Template</vt:lpstr>
      </vt:variant>
      <vt:variant>
        <vt:i4>5</vt:i4>
      </vt:variant>
      <vt:variant>
        <vt:lpstr>Slide Titles</vt:lpstr>
      </vt:variant>
      <vt:variant>
        <vt:i4>50</vt:i4>
      </vt:variant>
    </vt:vector>
  </HeadingPairs>
  <TitlesOfParts>
    <vt:vector size="61" baseType="lpstr">
      <vt:lpstr>Arial</vt:lpstr>
      <vt:lpstr>Tw Cen MT</vt:lpstr>
      <vt:lpstr>Calibri</vt:lpstr>
      <vt:lpstr>Arial Black</vt:lpstr>
      <vt:lpstr>Times New Roman</vt:lpstr>
      <vt:lpstr>Cambria</vt:lpstr>
      <vt:lpstr>Thatch</vt:lpstr>
      <vt:lpstr>Thatch</vt:lpstr>
      <vt:lpstr>Thatch</vt:lpstr>
      <vt:lpstr>Thatch</vt:lpstr>
      <vt:lpstr>Thatch</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vector>
  </TitlesOfParts>
  <Company>Hewlett-Packard Company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TTIP/CETA</dc:title>
  <dc:creator>frank keoghan</dc:creator>
  <cp:lastModifiedBy>Frank Keoghan</cp:lastModifiedBy>
  <cp:revision>73</cp:revision>
  <cp:lastPrinted>2014-12-08T11:14:16Z</cp:lastPrinted>
  <dcterms:created xsi:type="dcterms:W3CDTF">2014-12-05T10:38:29Z</dcterms:created>
  <dcterms:modified xsi:type="dcterms:W3CDTF">2015-01-21T11:43:51Z</dcterms:modified>
</cp:coreProperties>
</file>